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68"/>
  </p:notesMasterIdLst>
  <p:handoutMasterIdLst>
    <p:handoutMasterId r:id="rId69"/>
  </p:handoutMasterIdLst>
  <p:sldIdLst>
    <p:sldId id="830" r:id="rId2"/>
    <p:sldId id="752" r:id="rId3"/>
    <p:sldId id="831" r:id="rId4"/>
    <p:sldId id="833" r:id="rId5"/>
    <p:sldId id="816" r:id="rId6"/>
    <p:sldId id="834" r:id="rId7"/>
    <p:sldId id="835" r:id="rId8"/>
    <p:sldId id="836" r:id="rId9"/>
    <p:sldId id="837" r:id="rId10"/>
    <p:sldId id="807" r:id="rId11"/>
    <p:sldId id="862" r:id="rId12"/>
    <p:sldId id="840" r:id="rId13"/>
    <p:sldId id="863" r:id="rId14"/>
    <p:sldId id="841" r:id="rId15"/>
    <p:sldId id="820" r:id="rId16"/>
    <p:sldId id="864" r:id="rId17"/>
    <p:sldId id="821" r:id="rId18"/>
    <p:sldId id="865" r:id="rId19"/>
    <p:sldId id="844" r:id="rId20"/>
    <p:sldId id="810" r:id="rId21"/>
    <p:sldId id="845" r:id="rId22"/>
    <p:sldId id="846" r:id="rId23"/>
    <p:sldId id="809" r:id="rId24"/>
    <p:sldId id="866" r:id="rId25"/>
    <p:sldId id="848" r:id="rId26"/>
    <p:sldId id="832" r:id="rId27"/>
    <p:sldId id="856" r:id="rId28"/>
    <p:sldId id="888" r:id="rId29"/>
    <p:sldId id="858" r:id="rId30"/>
    <p:sldId id="857" r:id="rId31"/>
    <p:sldId id="849" r:id="rId32"/>
    <p:sldId id="819" r:id="rId33"/>
    <p:sldId id="867" r:id="rId34"/>
    <p:sldId id="868" r:id="rId35"/>
    <p:sldId id="869" r:id="rId36"/>
    <p:sldId id="870" r:id="rId37"/>
    <p:sldId id="850" r:id="rId38"/>
    <p:sldId id="787" r:id="rId39"/>
    <p:sldId id="871" r:id="rId40"/>
    <p:sldId id="873" r:id="rId41"/>
    <p:sldId id="872" r:id="rId42"/>
    <p:sldId id="851" r:id="rId43"/>
    <p:sldId id="826" r:id="rId44"/>
    <p:sldId id="874" r:id="rId45"/>
    <p:sldId id="875" r:id="rId46"/>
    <p:sldId id="854" r:id="rId47"/>
    <p:sldId id="829" r:id="rId48"/>
    <p:sldId id="876" r:id="rId49"/>
    <p:sldId id="877" r:id="rId50"/>
    <p:sldId id="887" r:id="rId51"/>
    <p:sldId id="852" r:id="rId52"/>
    <p:sldId id="827" r:id="rId53"/>
    <p:sldId id="878" r:id="rId54"/>
    <p:sldId id="879" r:id="rId55"/>
    <p:sldId id="853" r:id="rId56"/>
    <p:sldId id="828" r:id="rId57"/>
    <p:sldId id="880" r:id="rId58"/>
    <p:sldId id="881" r:id="rId59"/>
    <p:sldId id="883" r:id="rId60"/>
    <p:sldId id="859" r:id="rId61"/>
    <p:sldId id="882" r:id="rId62"/>
    <p:sldId id="884" r:id="rId63"/>
    <p:sldId id="855" r:id="rId64"/>
    <p:sldId id="861" r:id="rId65"/>
    <p:sldId id="460" r:id="rId66"/>
    <p:sldId id="333" r:id="rId67"/>
  </p:sldIdLst>
  <p:sldSz cx="9144000" cy="6858000" type="screen4x3"/>
  <p:notesSz cx="6881813" cy="9296400"/>
  <p:custDataLst>
    <p:tags r:id="rId7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3300"/>
    <a:srgbClr val="9BCC00"/>
    <a:srgbClr val="9ED000"/>
    <a:srgbClr val="F4FCD8"/>
    <a:srgbClr val="E8FFC8"/>
    <a:srgbClr val="FAF7C8"/>
    <a:srgbClr val="FAF8C8"/>
    <a:srgbClr val="F5FFC2"/>
    <a:srgbClr val="EBF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468" autoAdjust="0"/>
  </p:normalViewPr>
  <p:slideViewPr>
    <p:cSldViewPr>
      <p:cViewPr varScale="1">
        <p:scale>
          <a:sx n="70" d="100"/>
          <a:sy n="70" d="100"/>
        </p:scale>
        <p:origin x="120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78" y="-96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9/19/2015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40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9/19/2015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2019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083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1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76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9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A91CB6-67D7-4552-B8D3-816F3DA613D6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6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8674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Interpreter Pattern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871AA-3E59-4657-8664-9D69CACFA85E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99401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/>
              <a:t>07/16/96</a:t>
            </a:r>
            <a:endParaRPr 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*</a:t>
            </a:r>
            <a:endParaRPr 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/>
              <a:t>##</a:t>
            </a:r>
            <a:endParaRPr lang="en-US" sz="1200" i="0"/>
          </a:p>
        </p:txBody>
      </p:sp>
      <p:sp>
        <p:nvSpPr>
          <p:cNvPr id="142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8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735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/>
              <a:t>Interpreter Pattern</a:t>
            </a:r>
          </a:p>
        </p:txBody>
      </p:sp>
      <p:sp>
        <p:nvSpPr>
          <p:cNvPr id="286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182104E-CF97-4F66-B8D5-BA30FD243013}" type="slidenum">
              <a:rPr lang="en-US"/>
              <a:pPr eaLnBrk="1" hangingPunct="1"/>
              <a:t>32</a:t>
            </a:fld>
            <a:endParaRPr lang="en-US"/>
          </a:p>
        </p:txBody>
      </p:sp>
      <p:sp>
        <p:nvSpPr>
          <p:cNvPr id="286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4035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mvccourse.telerik.com/" TargetMode="External"/><Relationship Id="rId13" Type="http://schemas.openxmlformats.org/officeDocument/2006/relationships/hyperlink" Target="http://algoacademy.telerik.com/" TargetMode="External"/><Relationship Id="rId18" Type="http://schemas.openxmlformats.org/officeDocument/2006/relationships/hyperlink" Target="http://www.minkov.it/" TargetMode="External"/><Relationship Id="rId3" Type="http://schemas.openxmlformats.org/officeDocument/2006/relationships/hyperlink" Target="http://kursove-uroci-knigi-obuchenie-programirane-web-design-csharp.info/" TargetMode="External"/><Relationship Id="rId7" Type="http://schemas.openxmlformats.org/officeDocument/2006/relationships/hyperlink" Target="http://schoolacademy.telerik.com/" TargetMode="External"/><Relationship Id="rId12" Type="http://schemas.openxmlformats.org/officeDocument/2006/relationships/hyperlink" Target="http://codecourse.telerik.com/" TargetMode="External"/><Relationship Id="rId17" Type="http://schemas.openxmlformats.org/officeDocument/2006/relationships/hyperlink" Target="http://www.introprogramming.info/" TargetMode="External"/><Relationship Id="rId2" Type="http://schemas.openxmlformats.org/officeDocument/2006/relationships/hyperlink" Target="http://forums.academy.telerik.com/" TargetMode="External"/><Relationship Id="rId16" Type="http://schemas.openxmlformats.org/officeDocument/2006/relationships/hyperlink" Target="http://mobiledevcourse.telerik.com/" TargetMode="External"/><Relationship Id="rId20" Type="http://schemas.openxmlformats.org/officeDocument/2006/relationships/hyperlink" Target="http://csharpfundamentals.telerik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html5course.telerik.com/" TargetMode="External"/><Relationship Id="rId11" Type="http://schemas.openxmlformats.org/officeDocument/2006/relationships/hyperlink" Target="http://www.nakov.com/" TargetMode="External"/><Relationship Id="rId5" Type="http://schemas.openxmlformats.org/officeDocument/2006/relationships/hyperlink" Target="http://seocourse.telerik.com/" TargetMode="External"/><Relationship Id="rId15" Type="http://schemas.openxmlformats.org/officeDocument/2006/relationships/hyperlink" Target="http://academy.telerik.com/" TargetMode="External"/><Relationship Id="rId10" Type="http://schemas.openxmlformats.org/officeDocument/2006/relationships/hyperlink" Target="http://www.bgcoder.com/" TargetMode="External"/><Relationship Id="rId19" Type="http://schemas.openxmlformats.org/officeDocument/2006/relationships/hyperlink" Target="http://www.nikolay.it/" TargetMode="External"/><Relationship Id="rId4" Type="http://schemas.openxmlformats.org/officeDocument/2006/relationships/hyperlink" Target="http://www.telerik-kids.com/" TargetMode="External"/><Relationship Id="rId9" Type="http://schemas.openxmlformats.org/officeDocument/2006/relationships/hyperlink" Target="http://clouddevcourse.telerik.com/" TargetMode="External"/><Relationship Id="rId14" Type="http://schemas.openxmlformats.org/officeDocument/2006/relationships/hyperlink" Target="http://aspnetcourse.teler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457198" y="5496290"/>
            <a:ext cx="3990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20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20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Learning &amp; Development</a:t>
            </a:r>
            <a:endParaRPr lang="en-US" sz="20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199" y="5801090"/>
            <a:ext cx="3990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319088" indent="-319088">
              <a:buNone/>
              <a:defRPr lang="en-US" sz="1800" dirty="0">
                <a:solidFill>
                  <a:schemeClr val="tx2">
                    <a:lumMod val="20000"/>
                    <a:lumOff val="80000"/>
                  </a:schemeClr>
                </a:solidFill>
                <a:latin typeface="Corbel" pitchFamily="34" charset="0"/>
              </a:defRPr>
            </a:lvl1pPr>
          </a:lstStyle>
          <a:p>
            <a:pPr marL="0" lvl="0" indent="0" eaLnBrk="1" hangingPunct="1">
              <a:spcBef>
                <a:spcPct val="0"/>
              </a:spcBef>
            </a:pPr>
            <a:r>
              <a:rPr lang="en-US" sz="1800" dirty="0" smtClean="0"/>
              <a:t>http://academy.telerik.com</a:t>
            </a:r>
            <a:endParaRPr lang="en-US" sz="1800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199" y="5121647"/>
            <a:ext cx="3990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400" dirty="0">
                <a:solidFill>
                  <a:schemeClr val="tx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pPr lvl="0" eaLnBrk="1" hangingPunct="1">
              <a:spcBef>
                <a:spcPct val="0"/>
              </a:spcBef>
            </a:pPr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Corbel" pitchFamily="34" charset="0"/>
              </a:rPr>
              <a:t>Telerik Software Academy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6594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14400"/>
            <a:ext cx="8686800" cy="57912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479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82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6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503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51" name="TextBox 5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2" name="TextBox 5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3" name="TextBox 5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4" name="TextBox 5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5" name="TextBox 5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6" name="TextBox 5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7" name="TextBox 5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8" name="TextBox 5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59" name="TextBox 5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0" name="TextBox 5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1" name="TextBox 6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2" name="TextBox 6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3" name="TextBox 6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4" name="TextBox 6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5" name="TextBox 6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66" name="TextBox 6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7" name="TextBox 6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68" name="TextBox 6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69" name="TextBox 6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1" name="TextBox 7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2" name="TextBox 7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3" name="TextBox 7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4" name="TextBox 7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5" name="TextBox 7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76" name="TextBox 7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7" name="TextBox 7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8" name="TextBox 7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9" name="TextBox 7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0" name="TextBox 7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81" name="TextBox 8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2" name="TextBox 8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83" name="TextBox 8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4" name="TextBox 8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5" name="TextBox 8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6" name="TextBox 8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7" name="TextBox 8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88" name="Rectangle 8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89" name="TextBox 88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267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6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44500" y="4572000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833646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marL="319088" lvl="0" indent="-319088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Name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138446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Company Web Site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502920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405735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smtClean="0"/>
              <a:t>Web Site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267200" y="4572000"/>
            <a:ext cx="4419600" cy="1905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09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9906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1752600"/>
            <a:ext cx="80772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Enter source code here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8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130434" y="6373882"/>
            <a:ext cx="1816798" cy="331718"/>
            <a:chOff x="1236228" y="1523999"/>
            <a:chExt cx="4351212" cy="3261410"/>
          </a:xfrm>
          <a:noFill/>
        </p:grpSpPr>
        <p:sp>
          <p:nvSpPr>
            <p:cNvPr id="31" name="TextBox 30">
              <a:hlinkClick r:id="rId2" tooltip="Форум за програмиране и уеб дизайн - дискусии, съвети, въпроси и отговори @ Софтуерна академия на Телерик"/>
            </p:cNvPr>
            <p:cNvSpPr txBox="1"/>
            <p:nvPr userDrawn="1"/>
          </p:nvSpPr>
          <p:spPr>
            <a:xfrm flipH="1">
              <a:off x="3394420" y="1733044"/>
              <a:ext cx="1528760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форум програмиране, форум уеб дизайн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2" name="TextBox 31">
  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  </p:cNvPr>
            <p:cNvSpPr txBox="1"/>
            <p:nvPr userDrawn="1"/>
          </p:nvSpPr>
          <p:spPr>
            <a:xfrm flipH="1">
              <a:off x="1350512" y="1528531"/>
              <a:ext cx="2008656" cy="114988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курсове и уроци по програмиране, уеб дизайн – безплатно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3" name="TextBox 32">
              <a:hlinkClick r:id="rId4" tooltip="Програмиране за деца - безплатно в Телерик кидс академия"/>
            </p:cNvPr>
            <p:cNvSpPr txBox="1"/>
            <p:nvPr userDrawn="1"/>
          </p:nvSpPr>
          <p:spPr>
            <a:xfrm flipH="1">
              <a:off x="1538277" y="2175145"/>
              <a:ext cx="181669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за деца – безплатни курсове и уроци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4" name="TextBox 33">
              <a:hlinkClick r:id="rId5" tooltip="Безплатен SEO курс - оптимизация за търсачки, уроци по SEO"/>
            </p:cNvPr>
            <p:cNvSpPr txBox="1"/>
            <p:nvPr userDrawn="1"/>
          </p:nvSpPr>
          <p:spPr>
            <a:xfrm flipH="1">
              <a:off x="1660733" y="2421354"/>
              <a:ext cx="169768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безплатен SEO курс - оптимизация за търсачки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5" name="TextBox 34">
              <a:hlinkClick r:id="rId6" tooltip="Безплатен курс &quot;Уеб дизайн с HTML, CSS и JavaScript&quot; - уроци по правене на уеб сайтове, HTML, CSS, Photoshop, JavaScript и CMS системи"/>
            </p:cNvPr>
            <p:cNvSpPr txBox="1"/>
            <p:nvPr userDrawn="1"/>
          </p:nvSpPr>
          <p:spPr>
            <a:xfrm flipH="1">
              <a:off x="1448482" y="2878556"/>
              <a:ext cx="1908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уроци по уеб дизайн, HTML, CSS, JavaScript, Photoshop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6" name="TextBox 35">
              <a:hlinkClick r:id="rId7" tooltip="Училищна софтуерна академия - безплатни уроци по програмиране и уеб дизайн"/>
            </p:cNvPr>
            <p:cNvSpPr txBox="1"/>
            <p:nvPr userDrawn="1"/>
          </p:nvSpPr>
          <p:spPr>
            <a:xfrm flipH="1">
              <a:off x="1636239" y="1946534"/>
              <a:ext cx="174759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уроци по програмиране и уеб дизайн за ученици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7" name="TextBox 36">
              <a:hlinkClick r:id="rId8" tooltip="Безплатен курс &quot;Програмиране с ASP.NET MVC&quot; - уеб технологии, бази данни, C#, .NET, ASP.NET MVC"/>
            </p:cNvPr>
            <p:cNvSpPr txBox="1"/>
            <p:nvPr userDrawn="1"/>
          </p:nvSpPr>
          <p:spPr>
            <a:xfrm flipH="1">
              <a:off x="3402824" y="2230065"/>
              <a:ext cx="193955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MVC курс – HTML, SQL, C#, .NET, ASP.NET MVC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8" name="TextBox 37">
              <a:hlinkClick r:id="rId9" tooltip="Безплатен курс &quot;Разработка на софтуер в Cloud среда&quot; - AppEngine, AWS, Azure"/>
            </p:cNvPr>
            <p:cNvSpPr txBox="1"/>
            <p:nvPr userDrawn="1"/>
          </p:nvSpPr>
          <p:spPr>
            <a:xfrm flipH="1">
              <a:off x="1440310" y="3574997"/>
              <a:ext cx="188196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"Разработка на софтуер в cloud среда"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39" name="TextBox 38">
              <a:hlinkClick r:id="rId10" tooltip="BG Coder - онлайн състезателна система - тренировки за състезания по програмиране - online judge"/>
            </p:cNvPr>
            <p:cNvSpPr txBox="1"/>
            <p:nvPr userDrawn="1"/>
          </p:nvSpPr>
          <p:spPr>
            <a:xfrm flipH="1">
              <a:off x="3389110" y="1523999"/>
              <a:ext cx="187428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BG Coder - онлайн състезателна система - online judge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0" name="TextBox 39">
              <a:hlinkClick r:id="rId11" tooltip="Светлин Наков - курсове и уроци по програмиране, уеб дизайн, книги, обучения - безплатно"/>
            </p:cNvPr>
            <p:cNvSpPr txBox="1"/>
            <p:nvPr userDrawn="1"/>
          </p:nvSpPr>
          <p:spPr>
            <a:xfrm flipH="1">
              <a:off x="1236228" y="2649965"/>
              <a:ext cx="212383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програмиране, книги – безплатно от Наков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1" name="TextBox 40">
              <a:hlinkClick r:id="rId12" tooltip="Безплатен курс &quot;Качествен програмен код&quot;"/>
            </p:cNvPr>
            <p:cNvSpPr txBox="1"/>
            <p:nvPr userDrawn="1"/>
          </p:nvSpPr>
          <p:spPr>
            <a:xfrm flipH="1">
              <a:off x="1766855" y="3335748"/>
              <a:ext cx="1594026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безплатен курс "Качествен програмен код"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2" name="TextBox 41">
  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  </p:cNvPr>
            <p:cNvSpPr txBox="1"/>
            <p:nvPr userDrawn="1"/>
          </p:nvSpPr>
          <p:spPr>
            <a:xfrm flipH="1">
              <a:off x="3407676" y="2461282"/>
              <a:ext cx="197794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алго академия – състезателно програмиране, състезания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3" name="TextBox 42">
              <a:hlinkClick r:id="rId14" tooltip="Безплатен ASP.NET курс - уеб програмиране, бази данни, C#, .NET, ASP.NET"/>
            </p:cNvPr>
            <p:cNvSpPr txBox="1"/>
            <p:nvPr userDrawn="1"/>
          </p:nvSpPr>
          <p:spPr>
            <a:xfrm flipH="1">
              <a:off x="3406019" y="1985429"/>
              <a:ext cx="2181421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ASP.NET курс - уеб програмиране, бази данни, C#, .NET, ASP.NET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4" name="TextBox 43">
              <a:hlinkClick r:id="rId15" tooltip="Софтуерна академия на Телерик - безплатни курсове и уроци по програмиране"/>
            </p:cNvPr>
            <p:cNvSpPr txBox="1"/>
            <p:nvPr userDrawn="1"/>
          </p:nvSpPr>
          <p:spPr>
            <a:xfrm flipH="1">
              <a:off x="1504800" y="1717933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/>
              </a:lvl1pPr>
            </a:lstStyle>
            <a:p>
              <a:pPr lvl="0" algn="l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курсове и уроци по </a:t>
              </a:r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програмиране – Телерик академия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5" name="TextBox 44">
              <a:hlinkClick r:id="rId16" tooltip="Безплатен курс &quot;Разработка на мобилни приложения&quot; - iPhone, Android, Windows Phone, PhoneGap, HTML5, jQuery, AJAX"/>
            </p:cNvPr>
            <p:cNvSpPr txBox="1"/>
            <p:nvPr userDrawn="1"/>
          </p:nvSpPr>
          <p:spPr>
            <a:xfrm flipH="1">
              <a:off x="3404043" y="2718405"/>
              <a:ext cx="2058568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lvl="0">
                <a:defRPr sz="1200"/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  <a:effectLst/>
                </a:rPr>
                <a:t>курс мобилни приложения с iPhone, Android, WP7, PhoneGap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46" name="TextBox 45">
              <a:hlinkClick r:id="rId17" tooltip="Free C# Programming Book by Svetlin Nakov - безплатна C# книга от Светлин Наков, книга C#, книга Java, безплатна книга"/>
            </p:cNvPr>
            <p:cNvSpPr txBox="1"/>
            <p:nvPr userDrawn="1"/>
          </p:nvSpPr>
          <p:spPr>
            <a:xfrm flipH="1">
              <a:off x="1440317" y="3117785"/>
              <a:ext cx="1901159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free C# book, безплатна книга C#, книга Java, книга C#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hlinkClick r:id="rId18" tooltip="Дончо Минков - сайт за програмиране"/>
            </p:cNvPr>
            <p:cNvSpPr txBox="1"/>
            <p:nvPr userDrawn="1"/>
          </p:nvSpPr>
          <p:spPr>
            <a:xfrm flipH="1">
              <a:off x="3401370" y="2963513"/>
              <a:ext cx="1475012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Дончо Минков - сайт за програмиране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48" name="TextBox 47">
              <a:hlinkClick r:id="rId19" tooltip="Николай Костов - блог за програмиране"/>
            </p:cNvPr>
            <p:cNvSpPr txBox="1"/>
            <p:nvPr userDrawn="1"/>
          </p:nvSpPr>
          <p:spPr>
            <a:xfrm flipH="1">
              <a:off x="3401423" y="3217864"/>
              <a:ext cx="1513403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l"/>
              <a:r>
                <a:rPr lang="bg-BG" sz="200" kern="1200" noProof="1" smtClean="0">
                  <a:ln w="0">
                    <a:noFill/>
                  </a:ln>
                  <a:solidFill>
                    <a:schemeClr val="bg1"/>
                  </a:solidFill>
                  <a:effectLst/>
                  <a:latin typeface="Corbel" pitchFamily="34" charset="0"/>
                  <a:ea typeface="+mn-ea"/>
                  <a:cs typeface="+mn-cs"/>
                </a:rPr>
                <a:t>Николай Костов - блог за програмиране</a:t>
              </a:r>
              <a:endParaRPr lang="bg-BG" sz="200" kern="1200" noProof="1">
                <a:ln w="0">
                  <a:noFill/>
                </a:ln>
                <a:solidFill>
                  <a:schemeClr val="bg1"/>
                </a:solidFill>
                <a:effectLst/>
                <a:latin typeface="Corbel" pitchFamily="34" charset="0"/>
                <a:ea typeface="+mn-ea"/>
                <a:cs typeface="+mn-cs"/>
              </a:endParaRPr>
            </a:p>
          </p:txBody>
        </p:sp>
        <p:sp>
          <p:nvSpPr>
            <p:cNvPr id="49" name="TextBox 48">
              <a:hlinkClick r:id="rId20" tooltip="безплатен C# курс в софтуерната академия на Наков"/>
            </p:cNvPr>
            <p:cNvSpPr txBox="1"/>
            <p:nvPr userDrawn="1"/>
          </p:nvSpPr>
          <p:spPr>
            <a:xfrm flipH="1">
              <a:off x="3398079" y="3548402"/>
              <a:ext cx="1359837" cy="121041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n w="0">
                    <a:solidFill>
                      <a:schemeClr val="tx1"/>
                    </a:solidFill>
                  </a:ln>
                  <a:effectLst/>
                </a:defRPr>
              </a:lvl1pPr>
            </a:lstStyle>
            <a:p>
              <a:pPr lvl="0"/>
              <a:r>
                <a:rPr lang="bg-BG" sz="200" noProof="1" smtClean="0">
                  <a:ln w="0">
                    <a:noFill/>
                  </a:ln>
                  <a:solidFill>
                    <a:schemeClr val="bg1"/>
                  </a:solidFill>
                </a:rPr>
                <a:t>C# курс, програмиране, безплатно</a:t>
              </a:r>
              <a:endParaRPr lang="bg-BG" sz="200" noProof="1">
                <a:ln w="0">
                  <a:noFill/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8382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TextBox 8">
            <a:hlinkClick r:id="rId2" tooltip="Форум за програмиране и уеб дизайн - дискусии, съвети, въпроси и отговори @ Софтуерна академия на Телерик"/>
          </p:cNvPr>
          <p:cNvSpPr txBox="1"/>
          <p:nvPr userDrawn="1"/>
        </p:nvSpPr>
        <p:spPr>
          <a:xfrm rot="12041701" flipH="1">
            <a:off x="7471619" y="3840481"/>
            <a:ext cx="890352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96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>
            <a:hlinkClick r:id="rId4" tooltip="Програмиране за деца - безплатно в Телерик кидс академия"/>
          </p:cNvPr>
          <p:cNvSpPr txBox="1"/>
          <p:nvPr userDrawn="1"/>
        </p:nvSpPr>
        <p:spPr>
          <a:xfrm rot="9535351" flipH="1">
            <a:off x="923386" y="1861198"/>
            <a:ext cx="67336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>
            <a:hlinkClick r:id="rId5" tooltip="Безплатен SEO курс - оптимизация за търсачки, уроци по SEO"/>
          </p:cNvPr>
          <p:cNvSpPr txBox="1"/>
          <p:nvPr userDrawn="1"/>
        </p:nvSpPr>
        <p:spPr>
          <a:xfrm rot="16938170" flipH="1">
            <a:off x="4905823" y="966542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3" name="TextBox 12">
            <a:hlinkClick r:id="rId6" tooltip="Безплатен курс &quot;Уеб дизайн с HTML, CSS и JavaScript&quot; - уроци по правене на уеб сайтове, HTML, CSS, Photoshop, JavaScript и CMS системи"/>
          </p:cNvPr>
          <p:cNvSpPr txBox="1"/>
          <p:nvPr userDrawn="1"/>
        </p:nvSpPr>
        <p:spPr>
          <a:xfrm rot="19836951" flipH="1">
            <a:off x="7379010" y="1495154"/>
            <a:ext cx="949687" cy="206210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28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28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>
            <a:hlinkClick r:id="rId7" tooltip="Училищна софтуерна академия - безплатни уроци по програмиране и уеб дизайн"/>
          </p:cNvPr>
          <p:cNvSpPr txBox="1"/>
          <p:nvPr userDrawn="1"/>
        </p:nvSpPr>
        <p:spPr>
          <a:xfrm rot="2233443" flipH="1">
            <a:off x="2139218" y="940065"/>
            <a:ext cx="445351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>
            <a:hlinkClick r:id="rId8" tooltip="Безплатен курс &quot;Програмиране с ASP.NET MVC&quot; - уеб технологии, бази данни, C#, .NET, ASP.NET MVC"/>
          </p:cNvPr>
          <p:cNvSpPr txBox="1"/>
          <p:nvPr userDrawn="1"/>
        </p:nvSpPr>
        <p:spPr>
          <a:xfrm rot="8530737" flipH="1">
            <a:off x="4757100" y="4722613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6" name="TextBox 15">
            <a:hlinkClick r:id="rId9" tooltip="Безплатен курс &quot;Разработка на софтуер в Cloud среда&quot; - AppEngine, AWS, Azure"/>
          </p:cNvPr>
          <p:cNvSpPr txBox="1"/>
          <p:nvPr userDrawn="1"/>
        </p:nvSpPr>
        <p:spPr>
          <a:xfrm rot="12627025" flipH="1">
            <a:off x="2910497" y="4405707"/>
            <a:ext cx="386488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>
            <a:hlinkClick r:id="rId10" tooltip="BG Coder - онлайн състезателна система - тренировки за състезания по програмиране - online judge"/>
          </p:cNvPr>
          <p:cNvSpPr txBox="1"/>
          <p:nvPr userDrawn="1"/>
        </p:nvSpPr>
        <p:spPr>
          <a:xfrm rot="1186146" flipH="1">
            <a:off x="6185957" y="4125718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8" name="TextBox 17">
            <a:hlinkClick r:id="rId11" tooltip="Светлин Наков - курсове и уроци по програмиране, уеб дизайн, книги, обучения - безплатно"/>
          </p:cNvPr>
          <p:cNvSpPr txBox="1"/>
          <p:nvPr userDrawn="1"/>
        </p:nvSpPr>
        <p:spPr>
          <a:xfrm rot="19460650" flipH="1">
            <a:off x="3150206" y="1979501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9" name="TextBox 18">
            <a:hlinkClick r:id="rId12" tooltip="Безплатен курс &quot;Качествен програмен код&quot;"/>
          </p:cNvPr>
          <p:cNvSpPr txBox="1"/>
          <p:nvPr userDrawn="1"/>
        </p:nvSpPr>
        <p:spPr>
          <a:xfrm rot="18277140" flipH="1">
            <a:off x="405234" y="3272336"/>
            <a:ext cx="413607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0" name="TextBox 19">
            <a:hlinkClick r:id="rId13" tooltip="Алго академия - Академия по алгоритмично програмиране - безплатни уроци по алгоритми и структури от данни, състезателно програмиране и състезания"/>
          </p:cNvPr>
          <p:cNvSpPr txBox="1"/>
          <p:nvPr userDrawn="1"/>
        </p:nvSpPr>
        <p:spPr>
          <a:xfrm rot="18695734" flipH="1">
            <a:off x="3127407" y="5396299"/>
            <a:ext cx="548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60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1" name="TextBox 20">
            <a:hlinkClick r:id="rId14" tooltip="Безплатен ASP.NET курс - уеб програмиране, бази данни, C#, .NET, ASP.NET"/>
          </p:cNvPr>
          <p:cNvSpPr txBox="1"/>
          <p:nvPr userDrawn="1"/>
        </p:nvSpPr>
        <p:spPr>
          <a:xfrm rot="10134629" flipH="1">
            <a:off x="6730680" y="5522529"/>
            <a:ext cx="44439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000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2" name="TextBox 21">
            <a:hlinkClick r:id="rId15" tooltip="Софтуерна академия на Телерик - безплатни курсове и уроци по програмиране"/>
          </p:cNvPr>
          <p:cNvSpPr txBox="1"/>
          <p:nvPr userDrawn="1"/>
        </p:nvSpPr>
        <p:spPr>
          <a:xfrm rot="12126217" flipH="1">
            <a:off x="559977" y="930479"/>
            <a:ext cx="387894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000" b="1" spc="150" dirty="0" smtClean="0">
                <a:ln w="1143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?</a:t>
            </a:r>
            <a:endParaRPr lang="en-US" sz="4000" b="1" spc="150" dirty="0">
              <a:ln w="1143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TextBox 22">
            <a:hlinkClick r:id="rId16" tooltip="Безплатен курс &quot;Разработка на мобилни приложения&quot; - iPhone, Android, Windows Phone, PhoneGap, HTML5, jQuery, AJAX"/>
          </p:cNvPr>
          <p:cNvSpPr txBox="1"/>
          <p:nvPr userDrawn="1"/>
        </p:nvSpPr>
        <p:spPr>
          <a:xfrm rot="20840689" flipH="1">
            <a:off x="8186733" y="5517701"/>
            <a:ext cx="357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n w="19050">
                  <a:solidFill>
                    <a:schemeClr val="accent4">
                      <a:lumMod val="75000"/>
                      <a:alpha val="50000"/>
                    </a:schemeClr>
                  </a:solidFill>
                  <a:prstDash val="solid"/>
                  <a:miter lim="800000"/>
                </a:ln>
                <a:solidFill>
                  <a:schemeClr val="accent4">
                    <a:lumMod val="20000"/>
                    <a:lumOff val="80000"/>
                    <a:alpha val="25000"/>
                  </a:schemeClr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?</a:t>
            </a:r>
            <a:endParaRPr lang="en-US" sz="4000" b="1" dirty="0">
              <a:ln w="19050">
                <a:solidFill>
                  <a:schemeClr val="accent4">
                    <a:lumMod val="75000"/>
                    <a:alpha val="50000"/>
                  </a:schemeClr>
                </a:solidFill>
                <a:prstDash val="solid"/>
                <a:miter lim="800000"/>
              </a:ln>
              <a:solidFill>
                <a:schemeClr val="accent4">
                  <a:lumMod val="20000"/>
                  <a:lumOff val="80000"/>
                  <a:alpha val="25000"/>
                </a:schemeClr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4" name="TextBox 23">
            <a:hlinkClick r:id="rId17" tooltip="Free C# Programming Book by Svetlin Nakov - безплатна C# книга от Светлин Наков, книга C#, книга Java, безплатна книга"/>
          </p:cNvPr>
          <p:cNvSpPr txBox="1"/>
          <p:nvPr userDrawn="1"/>
        </p:nvSpPr>
        <p:spPr>
          <a:xfrm rot="15426793" flipH="1">
            <a:off x="1145826" y="4072253"/>
            <a:ext cx="36965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5" name="TextBox 24">
            <a:hlinkClick r:id="rId18" tooltip="Дончо Минков - сайт за програмиране"/>
          </p:cNvPr>
          <p:cNvSpPr txBox="1"/>
          <p:nvPr userDrawn="1"/>
        </p:nvSpPr>
        <p:spPr>
          <a:xfrm rot="11071760" flipH="1">
            <a:off x="6518175" y="1140358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dirty="0" smtClean="0"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2800" dirty="0">
              <a:ln>
                <a:solidFill>
                  <a:schemeClr val="tx1">
                    <a:lumMod val="7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6" name="TextBox 25">
            <a:hlinkClick r:id="rId19" tooltip="Николай Костов - блог за програмиране"/>
          </p:cNvPr>
          <p:cNvSpPr txBox="1"/>
          <p:nvPr userDrawn="1"/>
        </p:nvSpPr>
        <p:spPr>
          <a:xfrm rot="300526" flipH="1">
            <a:off x="3902297" y="1278821"/>
            <a:ext cx="34540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2800" b="1" dirty="0" smtClean="0">
                <a:ln w="31550" cmpd="sng">
                  <a:solidFill>
                    <a:schemeClr val="tx2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?</a:t>
            </a:r>
            <a:endParaRPr lang="en-US" sz="2800" dirty="0">
              <a:ln w="31550" cmpd="sng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</a:ln>
              <a:solidFill>
                <a:schemeClr val="tx1">
                  <a:lumMod val="20000"/>
                  <a:lumOff val="8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7" name="TextBox 26">
            <a:hlinkClick r:id="rId20" tooltip="C# курс - програмиране, уроци, видео, лекции от Наков"/>
          </p:cNvPr>
          <p:cNvSpPr txBox="1"/>
          <p:nvPr userDrawn="1"/>
        </p:nvSpPr>
        <p:spPr>
          <a:xfrm rot="2086872" flipH="1">
            <a:off x="8330354" y="1359227"/>
            <a:ext cx="44439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200" dirty="0" smtClean="0"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200" dirty="0"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8" name="Rectangle 27"/>
          <p:cNvSpPr/>
          <p:nvPr userDrawn="1"/>
        </p:nvSpPr>
        <p:spPr>
          <a:xfrm>
            <a:off x="1828800" y="2903716"/>
            <a:ext cx="5486400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7600" b="1" spc="150" noProof="0" dirty="0" smtClean="0">
                <a:ln w="1143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rPr>
              <a:t>Questions?</a:t>
            </a:r>
            <a:endParaRPr lang="en-US" sz="7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6807131" y="6400800"/>
            <a:ext cx="2218556" cy="36933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lang="en-US" dirty="0" smtClean="0"/>
              <a:t>Course web site URL</a:t>
            </a:r>
            <a:endParaRPr lang="en-US" dirty="0"/>
          </a:p>
        </p:txBody>
      </p:sp>
      <p:sp>
        <p:nvSpPr>
          <p:cNvPr id="10" name="TextBox 9">
            <a:hlinkClick r:id="rId3" tooltip="Курсове и уроци по програмиране, уеб дизайн, разработка на софтуер и информационни технологии - лекции, видео уроци, обучения - безплатно"/>
          </p:cNvPr>
          <p:cNvSpPr txBox="1"/>
          <p:nvPr userDrawn="1"/>
        </p:nvSpPr>
        <p:spPr>
          <a:xfrm rot="2456848" flipH="1">
            <a:off x="968763" y="4970087"/>
            <a:ext cx="859648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>
              <a:lnSpc>
                <a:spcPct val="80000"/>
              </a:lnSpc>
            </a:pPr>
            <a:r>
              <a:rPr lang="en-US" sz="12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2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500"/>
            <a:ext cx="9144000" cy="5907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7650"/>
            <a:ext cx="9144000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2400" y="228600"/>
            <a:ext cx="1714500" cy="428625"/>
          </a:xfrm>
          <a:prstGeom prst="rect">
            <a:avLst/>
          </a:prstGeom>
          <a:noFill/>
          <a:effectLst>
            <a:outerShdw blurRad="127000" sx="101000" sy="101000" algn="ctr" rotWithShape="0">
              <a:schemeClr val="tx1">
                <a:lumMod val="20000"/>
                <a:lumOff val="80000"/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69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04" r:id="rId7"/>
    <p:sldLayoutId id="214748370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://academy.telerik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aspnetue/archive/2010/01/14/asp-net-page-life-cycle-diagram.aspx" TargetMode="External"/><Relationship Id="rId2" Type="http://schemas.openxmlformats.org/officeDocument/2006/relationships/hyperlink" Target="https://msdn.microsoft.com/en-us/library/aa338806(v=vs.71)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pnet/EntityFramework/search?utf8=%E2%9C%93&amp;q=visitor" TargetMode="External"/><Relationship Id="rId2" Type="http://schemas.openxmlformats.org/officeDocument/2006/relationships/hyperlink" Target="https://github.com/dotnet/roslyn/blob/03e30451ce7eb518e364b5806c524623424103e4/src/Compilers/CSharp/Portable/Syntax/CSharpSyntaxVisitor.c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://academy.telerik.com/" TargetMode="Externa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://facebook.com/TelerikAcademy" TargetMode="External"/><Relationship Id="rId3" Type="http://schemas.openxmlformats.org/officeDocument/2006/relationships/hyperlink" Target="http://academy.telerik.com/" TargetMode="External"/><Relationship Id="rId7" Type="http://schemas.openxmlformats.org/officeDocument/2006/relationships/image" Target="../media/image61.png"/><Relationship Id="rId2" Type="http://schemas.openxmlformats.org/officeDocument/2006/relationships/hyperlink" Target="http://csharpfundamentals.teler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://forums.academy.telerik.com/" TargetMode="External"/><Relationship Id="rId10" Type="http://schemas.openxmlformats.org/officeDocument/2006/relationships/image" Target="../media/image63.png"/><Relationship Id="rId4" Type="http://schemas.openxmlformats.org/officeDocument/2006/relationships/hyperlink" Target="http://www.facebook.com/telerikacademy" TargetMode="External"/><Relationship Id="rId9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144441"/>
            <a:ext cx="8229600" cy="853444"/>
          </a:xfrm>
        </p:spPr>
        <p:txBody>
          <a:bodyPr/>
          <a:lstStyle/>
          <a:p>
            <a:r>
              <a:rPr lang="en-US" dirty="0"/>
              <a:t>Concerned with </a:t>
            </a:r>
            <a:r>
              <a:rPr lang="en-US" dirty="0" smtClean="0"/>
              <a:t>communication</a:t>
            </a:r>
            <a:br>
              <a:rPr lang="en-US" dirty="0" smtClean="0"/>
            </a:br>
            <a:r>
              <a:rPr lang="en-US" dirty="0" smtClean="0"/>
              <a:t>(interaction</a:t>
            </a:r>
            <a:r>
              <a:rPr lang="en-US" dirty="0"/>
              <a:t>) between the objects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2476451" cy="10077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528640"/>
            <a:ext cx="4114800" cy="144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57357"/>
            <a:ext cx="2434117" cy="91487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4683162"/>
            <a:ext cx="3862012" cy="14192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352886" y="5802868"/>
            <a:ext cx="3990513" cy="400110"/>
          </a:xfrm>
        </p:spPr>
        <p:txBody>
          <a:bodyPr/>
          <a:lstStyle/>
          <a:p>
            <a:r>
              <a:rPr lang="en-US" dirty="0"/>
              <a:t>Telerik Software Academy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352887" y="6107668"/>
            <a:ext cx="3990513" cy="369332"/>
          </a:xfrm>
        </p:spPr>
        <p:txBody>
          <a:bodyPr/>
          <a:lstStyle/>
          <a:p>
            <a:r>
              <a:rPr lang="en-US" dirty="0" smtClean="0">
                <a:hlinkClick r:id="rId7"/>
              </a:rPr>
              <a:t>http://academy.telerik.com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352887" y="5428225"/>
            <a:ext cx="3990513" cy="461665"/>
          </a:xfrm>
        </p:spPr>
        <p:txBody>
          <a:bodyPr/>
          <a:lstStyle/>
          <a:p>
            <a:r>
              <a:rPr lang="en-US" dirty="0" smtClean="0"/>
              <a:t>High-Quality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45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8610600" cy="5955476"/>
          </a:xfrm>
          <a:noFill/>
          <a:ln/>
          <a:effectLst>
            <a:outerShdw dist="17961" dir="2700000" algn="ctr" rotWithShape="0">
              <a:schemeClr val="bg2"/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Access to the elements of a complex object without revealing its actual presentation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Various ways of data structure traversing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Hides traversing details</a:t>
            </a:r>
          </a:p>
          <a:p>
            <a:pPr lvl="2">
              <a:lnSpc>
                <a:spcPct val="100000"/>
              </a:lnSpc>
              <a:spcBef>
                <a:spcPts val="300"/>
              </a:spcBef>
            </a:pPr>
            <a:r>
              <a:rPr lang="en-US" sz="2600" dirty="0"/>
              <a:t>By separating the iteration logic, the aggregator no longer needs to keep track of the traversal state</a:t>
            </a:r>
          </a:p>
          <a:p>
            <a:pPr lvl="1"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Interchangeable traversing algorithms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dirty="0" smtClean="0"/>
              <a:t>Unified abstract interface for</a:t>
            </a:r>
            <a:br>
              <a:rPr lang="en-US" dirty="0" smtClean="0"/>
            </a:br>
            <a:r>
              <a:rPr lang="en-US" dirty="0" smtClean="0"/>
              <a:t>iterating over various data structures</a:t>
            </a:r>
          </a:p>
          <a:p>
            <a:pPr>
              <a:lnSpc>
                <a:spcPct val="100000"/>
              </a:lnSpc>
              <a:spcBef>
                <a:spcPts val="300"/>
              </a:spcBef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foreach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loops in C# uses the Iterator</a:t>
            </a:r>
            <a:br>
              <a:rPr lang="en-US" dirty="0" smtClean="0"/>
            </a:br>
            <a:r>
              <a:rPr lang="en-US" dirty="0" smtClean="0"/>
              <a:t>pattern (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yield</a:t>
            </a:r>
            <a:r>
              <a:rPr lang="en-US" dirty="0" smtClean="0"/>
              <a:t> generates enumerators)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Pattern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579" r="4912"/>
          <a:stretch/>
        </p:blipFill>
        <p:spPr>
          <a:xfrm>
            <a:off x="7467600" y="3962400"/>
            <a:ext cx="1295400" cy="2020186"/>
          </a:xfrm>
          <a:prstGeom prst="roundRect">
            <a:avLst>
              <a:gd name="adj" fmla="val 11662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5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915400" cy="57912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 collection type requires 2 implementations</a:t>
            </a:r>
          </a:p>
          <a:p>
            <a:pPr lvl="1"/>
            <a:r>
              <a:rPr lang="en-US" dirty="0" smtClean="0"/>
              <a:t>Aggregate interface is in the collection itself</a:t>
            </a:r>
          </a:p>
          <a:p>
            <a:r>
              <a:rPr lang="en-US" dirty="0" smtClean="0"/>
              <a:t>Client retrieves an Iterator from the Aggregate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76" y="990600"/>
            <a:ext cx="7489847" cy="3048000"/>
          </a:xfrm>
          <a:prstGeom prst="roundRect">
            <a:avLst>
              <a:gd name="adj" fmla="val 559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74552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in .NET – Example</a:t>
            </a:r>
            <a:endParaRPr lang="bg-BG" dirty="0"/>
          </a:p>
        </p:txBody>
      </p:sp>
      <p:sp>
        <p:nvSpPr>
          <p:cNvPr id="1398794" name="Rectangle 10"/>
          <p:cNvSpPr>
            <a:spLocks noGrp="1" noChangeArrowheads="1"/>
          </p:cNvSpPr>
          <p:nvPr>
            <p:ph idx="1"/>
          </p:nvPr>
        </p:nvSpPr>
        <p:spPr>
          <a:xfrm>
            <a:off x="381000" y="1012567"/>
            <a:ext cx="8388350" cy="1631216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// Iterator</a:t>
            </a:r>
            <a:endParaRPr lang="en-US" sz="2000" dirty="0">
              <a:solidFill>
                <a:schemeClr val="accent2">
                  <a:lumMod val="60000"/>
                  <a:lumOff val="4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bool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MoveNext();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object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Current { get; 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Reset();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2759157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IEnumerable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 </a:t>
            </a:r>
            <a:r>
              <a:rPr lang="en-US" sz="20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// Aggregate interface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GetEnumerator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10"/>
          <p:cNvSpPr txBox="1">
            <a:spLocks noChangeArrowheads="1"/>
          </p:cNvSpPr>
          <p:nvPr/>
        </p:nvSpPr>
        <p:spPr>
          <a:xfrm>
            <a:off x="381000" y="3870067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ConcreteEnumerator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// Implement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IEnumerator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interface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1000" y="5001161"/>
            <a:ext cx="8388350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var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enumerator =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someObject.GetEnumerator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while (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enumerator.MoveNext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())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// work with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enumerator.Current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15200" y="5412313"/>
            <a:ext cx="14189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6705600" y="5044440"/>
            <a:ext cx="533400" cy="12192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2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– Demo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1156793"/>
            <a:ext cx="8686800" cy="50981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627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Template Method</a:t>
            </a:r>
            <a:endParaRPr lang="en-US" dirty="0"/>
          </a:p>
        </p:txBody>
      </p:sp>
      <p:pic>
        <p:nvPicPr>
          <p:cNvPr id="8194" name="Picture 2" descr="http://cdns2.freepik.com/free-photo/_18-118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89" y="2209800"/>
            <a:ext cx="4076822" cy="4063798"/>
          </a:xfrm>
          <a:prstGeom prst="roundRect">
            <a:avLst>
              <a:gd name="adj" fmla="val 631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03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685800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Method</a:t>
            </a:r>
            <a:endParaRPr lang="bg-BG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685800"/>
            <a:ext cx="8686800" cy="58674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Defines the base of an algorithm in a method, leaving some implementation to its subclasses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Template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Method</a:t>
            </a:r>
            <a:r>
              <a:rPr lang="en-US" dirty="0" smtClean="0"/>
              <a:t> allows the subclasses to redefine the implementation of some of the parts of the algorithm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Doesn’t let the subclasses to change</a:t>
            </a:r>
            <a:br>
              <a:rPr lang="en-US" dirty="0" smtClean="0"/>
            </a:br>
            <a:r>
              <a:rPr lang="en-US" dirty="0" smtClean="0"/>
              <a:t>the algorithm structure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Relies on inheritance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Strategy on composition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Usually override of virtual</a:t>
            </a:r>
            <a:br>
              <a:rPr lang="en-US" dirty="0" smtClean="0"/>
            </a:br>
            <a:r>
              <a:rPr lang="en-US" dirty="0" smtClean="0"/>
              <a:t>or abstract method (hook)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026" name="Picture 2" descr="http://sourcemaking.com/files/sm/images/patterns/Template_method_exam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76700"/>
            <a:ext cx="3242666" cy="2476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big.info/wp-content/uploads/2012/01/4zeimmsdyc58esq34wbi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920" y="28194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34726" y="3642360"/>
            <a:ext cx="8002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b="1" dirty="0" smtClean="0">
                <a:solidFill>
                  <a:schemeClr val="bg1"/>
                </a:solidFill>
              </a:rPr>
              <a:t>life cycle</a:t>
            </a:r>
            <a:endParaRPr lang="en-US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584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When to use: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Two or more classes should follow the same common algorithm or workflow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workflow never changes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Subclasses may redefine the </a:t>
            </a:r>
            <a:r>
              <a:rPr lang="en-US" dirty="0" smtClean="0"/>
              <a:t>steps (not order)</a:t>
            </a:r>
          </a:p>
          <a:p>
            <a:pPr lvl="1"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Some steps </a:t>
            </a:r>
            <a:r>
              <a:rPr lang="en-US" dirty="0"/>
              <a:t>may be implemented in the base class (DRY)</a:t>
            </a:r>
          </a:p>
          <a:p>
            <a:pPr>
              <a:lnSpc>
                <a:spcPct val="103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 </a:t>
            </a:r>
            <a:r>
              <a:rPr lang="en-US" dirty="0" err="1" smtClean="0"/>
              <a:t>WebForms</a:t>
            </a:r>
            <a:r>
              <a:rPr lang="bg-BG" dirty="0" smtClean="0"/>
              <a:t> </a:t>
            </a:r>
            <a:r>
              <a:rPr lang="en-US" dirty="0" smtClean="0"/>
              <a:t>we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can override the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Render()</a:t>
            </a:r>
            <a:r>
              <a:rPr lang="en-US" dirty="0" smtClean="0"/>
              <a:t> method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to</a:t>
            </a:r>
            <a:r>
              <a:rPr lang="bg-BG" dirty="0" smtClean="0"/>
              <a:t> </a:t>
            </a:r>
            <a:r>
              <a:rPr lang="en-US" dirty="0" smtClean="0"/>
              <a:t>output the</a:t>
            </a:r>
            <a:r>
              <a:rPr lang="bg-BG" dirty="0" smtClean="0"/>
              <a:t/>
            </a:r>
            <a:br>
              <a:rPr lang="bg-BG" dirty="0" smtClean="0"/>
            </a:br>
            <a:r>
              <a:rPr lang="en-US" dirty="0" smtClean="0"/>
              <a:t>HTML or intercept into the </a:t>
            </a:r>
            <a:r>
              <a:rPr lang="en-US" dirty="0" smtClean="0">
                <a:hlinkClick r:id="rId3"/>
              </a:rPr>
              <a:t>page life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55" y="3657600"/>
            <a:ext cx="5076945" cy="2209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4237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685800"/>
          </a:xfrm>
        </p:spPr>
        <p:txBody>
          <a:bodyPr/>
          <a:lstStyle/>
          <a:p>
            <a:r>
              <a:rPr lang="en-US" dirty="0"/>
              <a:t>Template </a:t>
            </a:r>
            <a:r>
              <a:rPr lang="en-US" dirty="0" smtClean="0"/>
              <a:t>Method – Example</a:t>
            </a:r>
            <a:endParaRPr lang="bg-BG" dirty="0">
              <a:effectLst/>
            </a:endParaRPr>
          </a:p>
        </p:txBody>
      </p:sp>
      <p:sp>
        <p:nvSpPr>
          <p:cNvPr id="23245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762000"/>
            <a:ext cx="8496300" cy="5632311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abstract class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HotDrink </a:t>
            </a: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bg-BG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void PrepareRecipe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</a:t>
            </a:r>
            <a:endParaRPr lang="bg-BG" sz="2000" dirty="0" smtClean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BoilWater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 Brew(); PourInCup(); AddSpices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abstract void Brew()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  <a:endParaRPr lang="bg-BG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protected abstract void AddSpices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();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void BoilWater()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void PourInCup()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class Coffee : HotDrink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Brew()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AddSpices()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public class Tea : </a:t>
            </a:r>
            <a:r>
              <a:rPr lang="en-US" sz="2000" noProof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HotDrink {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Brew() 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noProof="1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protected override void AddSpices()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  <a:r>
              <a:rPr lang="bg-BG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... </a:t>
            </a: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bg-BG" sz="2000" noProof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bg-BG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638800" y="3200400"/>
            <a:ext cx="2819400" cy="851297"/>
          </a:xfrm>
          <a:prstGeom prst="wedgeRoundRectCallout">
            <a:avLst>
              <a:gd name="adj1" fmla="val -54082"/>
              <a:gd name="adj2" fmla="val -8509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 tIns="0" bIns="0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400" b="1" dirty="0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Implemented by subclasses</a:t>
            </a:r>
            <a:endParaRPr lang="bg-BG" sz="2400" b="1" dirty="0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0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Method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918581"/>
            <a:ext cx="6096000" cy="574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03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Strategy</a:t>
            </a:r>
            <a:endParaRPr lang="en-US" dirty="0"/>
          </a:p>
        </p:txBody>
      </p:sp>
      <p:pic>
        <p:nvPicPr>
          <p:cNvPr id="6" name="Picture 2" descr="http://nativemobile.com/wordpress/wp-content/uploads/2014/07/OPINION-Five-Traits-for-a-Successful-Mobile-Strateg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18" y="2057400"/>
            <a:ext cx="6520763" cy="4276546"/>
          </a:xfrm>
          <a:prstGeom prst="roundRect">
            <a:avLst>
              <a:gd name="adj" fmla="val 620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9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Concerned </a:t>
            </a:r>
            <a:r>
              <a:rPr lang="en-US" dirty="0"/>
              <a:t>with communication (interaction) between the objects</a:t>
            </a:r>
          </a:p>
          <a:p>
            <a:pPr lvl="1"/>
            <a:r>
              <a:rPr lang="en-US" dirty="0" smtClean="0"/>
              <a:t>Either with </a:t>
            </a:r>
            <a:r>
              <a:rPr lang="en-US" dirty="0"/>
              <a:t>the assignment of responsibilities between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Or encapsulating </a:t>
            </a:r>
            <a:r>
              <a:rPr lang="en-US" dirty="0"/>
              <a:t>behavior in an object and delegating requests to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Increase </a:t>
            </a:r>
            <a:r>
              <a:rPr lang="en-US" dirty="0"/>
              <a:t>flexibility in carrying out </a:t>
            </a:r>
            <a:r>
              <a:rPr lang="en-US" dirty="0" smtClean="0"/>
              <a:t>cross-classes communication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970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Main purpose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Encapsulate a family of related algorithms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Let the algorithm vary and evolve separate from the class using it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Allow a class to maintain a single purpose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Separate the calculation from the delivery of its results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When to consider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Switch/if statements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Adding a new</a:t>
            </a:r>
            <a:br>
              <a:rPr lang="en-US" dirty="0" smtClean="0"/>
            </a:br>
            <a:r>
              <a:rPr lang="en-US" dirty="0" smtClean="0"/>
              <a:t>operation will cause class modification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2" descr="http://sourcemaking.com/files/sm/images/patterns/Strategy_example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106114" cy="1905000"/>
          </a:xfrm>
          <a:prstGeom prst="roundRect">
            <a:avLst>
              <a:gd name="adj" fmla="val 2472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72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Encapsulates an algorithm inside a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Making </a:t>
            </a:r>
            <a:r>
              <a:rPr lang="en-US" dirty="0"/>
              <a:t>each algorithm replaceable by others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 the algorithms can work with the same data transparently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client can transparently work with each algorithm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87" y="3581400"/>
            <a:ext cx="7509625" cy="2822525"/>
          </a:xfrm>
          <a:prstGeom prst="roundRect">
            <a:avLst>
              <a:gd name="adj" fmla="val 362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284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09600"/>
            <a:ext cx="8915400" cy="6019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Consequences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Strategies may not use members of the containing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Tests are easier to be written for individual concrete strategies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Strategies may be mocked when testing the context class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Adding new strategies does not modify anything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Various variations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In .NET using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Func</a:t>
            </a:r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/>
              <a:t>or </a:t>
            </a:r>
            <a:r>
              <a:rPr lang="en-US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Delegates</a:t>
            </a:r>
            <a:endParaRPr lang="en-US" dirty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Property injection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Pass strategy on a </a:t>
            </a:r>
            <a:r>
              <a:rPr lang="en-US" dirty="0" smtClean="0"/>
              <a:t>method or to the constructor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2290" name="Picture 2" descr="http://www.davidhayden.me/media/default/posts/ASP.NET-MVC-4-Bundling-and-Minificatio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8" t="9091" r="7826" b="18182"/>
          <a:stretch/>
        </p:blipFill>
        <p:spPr bwMode="auto">
          <a:xfrm>
            <a:off x="6400800" y="4953000"/>
            <a:ext cx="2314575" cy="68580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1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12700" stA="20000" endPos="50000" dist="12700" dir="5400000" sy="-100000" algn="bl" rotWithShape="0"/>
                </a:effectLst>
              </a:rPr>
              <a:t>Strategy Pattern – Example</a:t>
            </a:r>
            <a:endParaRPr lang="bg-BG" dirty="0"/>
          </a:p>
        </p:txBody>
      </p:sp>
      <p:sp>
        <p:nvSpPr>
          <p:cNvPr id="1398794" name="Rectangle 10"/>
          <p:cNvSpPr>
            <a:spLocks noGrp="1" noChangeArrowheads="1"/>
          </p:cNvSpPr>
          <p:nvPr>
            <p:ph idx="1"/>
          </p:nvPr>
        </p:nvSpPr>
        <p:spPr>
          <a:xfrm>
            <a:off x="381000" y="915531"/>
            <a:ext cx="8388350" cy="1015663"/>
          </a:xfr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abstract void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Sort(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&gt; list);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2058531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QuickSort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: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override 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&lt;object&gt; list)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 ...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381000" y="4283571"/>
            <a:ext cx="8388350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SortedList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private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&gt; list = new List&lt;object&gt;();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strategy)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//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can be passed in constructor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sortStrategy.Sort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381000" y="3171051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class </a:t>
            </a:r>
            <a:r>
              <a:rPr lang="en-US" sz="2000" dirty="0" err="1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MergeSort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: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SortStrategy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public override void Sort(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IList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&lt;object&gt; list) 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{ ... 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sz="2000" dirty="0">
              <a:solidFill>
                <a:srgbClr val="8CF4F2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45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932114"/>
            <a:ext cx="6934200" cy="581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788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Command</a:t>
            </a:r>
            <a:endParaRPr lang="en-US" dirty="0"/>
          </a:p>
        </p:txBody>
      </p:sp>
      <p:pic>
        <p:nvPicPr>
          <p:cNvPr id="1026" name="Picture 2" descr="http://img.pandawhale.com/153330-one-tuxedo-cat-many-hot-dogs-G-UWH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2" y="1981200"/>
            <a:ext cx="6249376" cy="427301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00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609600"/>
          </a:xfrm>
        </p:spPr>
        <p:txBody>
          <a:bodyPr/>
          <a:lstStyle/>
          <a:p>
            <a:r>
              <a:rPr lang="en-US" dirty="0" smtClean="0"/>
              <a:t>Command </a:t>
            </a:r>
            <a:r>
              <a:rPr lang="en-US" dirty="0"/>
              <a:t>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763000" cy="5943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An object that encapsulates all the information needed to call a method at a later time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Represents an </a:t>
            </a:r>
            <a:r>
              <a:rPr lang="en-US" u="sng" dirty="0" smtClean="0"/>
              <a:t>action (request) as an object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u="sng" dirty="0" smtClean="0"/>
              <a:t>Decouples</a:t>
            </a:r>
            <a:r>
              <a:rPr lang="en-US" dirty="0" smtClean="0"/>
              <a:t> clients that execute the command from the details and dependencies of the command logic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Can log requests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Can </a:t>
            </a:r>
            <a:r>
              <a:rPr lang="en-US" dirty="0"/>
              <a:t>queue </a:t>
            </a:r>
            <a:r>
              <a:rPr lang="en-US" dirty="0" smtClean="0"/>
              <a:t>commands</a:t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later </a:t>
            </a:r>
            <a:r>
              <a:rPr lang="en-US" dirty="0" smtClean="0"/>
              <a:t>execution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Can validate requests</a:t>
            </a:r>
          </a:p>
          <a:p>
            <a:pPr lvl="2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Support for undoable operations, etc.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A.k.a. Action or Transaction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605" y="3550920"/>
            <a:ext cx="4443490" cy="182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330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r>
              <a:rPr lang="en-US" dirty="0"/>
              <a:t>Commands must </a:t>
            </a:r>
            <a:r>
              <a:rPr lang="en-US" dirty="0" smtClean="0"/>
              <a:t>be completely self-contained</a:t>
            </a:r>
            <a:endParaRPr lang="en-US" dirty="0"/>
          </a:p>
          <a:p>
            <a:r>
              <a:rPr lang="en-US" dirty="0" smtClean="0"/>
              <a:t>Easy to add new commands (new class, OCP)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Command</a:t>
            </a:r>
            <a:r>
              <a:rPr lang="en-US" dirty="0" smtClean="0"/>
              <a:t> </a:t>
            </a:r>
            <a:r>
              <a:rPr lang="en-US" dirty="0"/>
              <a:t>in WPF and Silverlight encapsulate a request to call a method with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95" y="2309336"/>
            <a:ext cx="7213410" cy="2650808"/>
          </a:xfrm>
          <a:prstGeom prst="roundRect">
            <a:avLst>
              <a:gd name="adj" fmla="val 428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336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in WPF/Silverlight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220" y="838200"/>
            <a:ext cx="8686800" cy="5791200"/>
          </a:xfrm>
        </p:spPr>
        <p:txBody>
          <a:bodyPr/>
          <a:lstStyle/>
          <a:p>
            <a:r>
              <a:rPr lang="en-US" dirty="0" err="1" smtClean="0"/>
              <a:t>ICommand</a:t>
            </a:r>
            <a:r>
              <a:rPr lang="en-US" dirty="0" smtClean="0"/>
              <a:t> interface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/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 smtClean="0"/>
          </a:p>
          <a:p>
            <a:r>
              <a:rPr lang="en-US" dirty="0" smtClean="0"/>
              <a:t>The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6" name="Rectangle 10"/>
          <p:cNvSpPr txBox="1">
            <a:spLocks noChangeArrowheads="1"/>
          </p:cNvSpPr>
          <p:nvPr/>
        </p:nvSpPr>
        <p:spPr>
          <a:xfrm>
            <a:off x="381000" y="1524000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bool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CanExecute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(object parameter);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void Execute(object parameter);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event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EventHandler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CanExecuteChanged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381000" y="3352800"/>
            <a:ext cx="838835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  <a:extLst/>
        </p:spPr>
        <p:txBody>
          <a:bodyPr wrap="square">
            <a:spAutoFit/>
          </a:bodyPr>
          <a:lstStyle>
            <a:lvl1pPr marL="282575" indent="-282575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Button </a:t>
            </a:r>
            <a:r>
              <a:rPr lang="en-US" sz="2000" dirty="0" err="1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Grid.Row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1" Content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="Toggle Can Click" 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Command="{Binding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ToggleExecuteCommand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}"</a:t>
            </a:r>
          </a:p>
          <a:p>
            <a:pPr marL="0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dirty="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        Width</a:t>
            </a:r>
            <a:r>
              <a:rPr lang="en-US" sz="2000" dirty="0">
                <a:solidFill>
                  <a:srgbClr val="8CF4F2"/>
                </a:solidFill>
                <a:latin typeface="Consolas" pitchFamily="49" charset="0"/>
                <a:cs typeface="Consolas" pitchFamily="49" charset="0"/>
              </a:rPr>
              <a:t>="100" Height="100"/&gt;</a:t>
            </a:r>
          </a:p>
        </p:txBody>
      </p:sp>
      <p:pic>
        <p:nvPicPr>
          <p:cNvPr id="1026" name="Picture 2" descr="http://www.codeproject.com/KB/WPF/813345/MVVM_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60" y="4558004"/>
            <a:ext cx="6542030" cy="1918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77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Pattern –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69" y="1066800"/>
            <a:ext cx="8770263" cy="4724400"/>
          </a:xfrm>
          <a:prstGeom prst="roundRect">
            <a:avLst>
              <a:gd name="adj" fmla="val 230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5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Behavioral </a:t>
            </a:r>
            <a:r>
              <a:rPr lang="en-US" dirty="0"/>
              <a:t>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943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Chain of Responsibility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Iterator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Template Method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Strategy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Command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Observer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Mediator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Memento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Visitor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State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Interpreter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Specification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066800"/>
            <a:ext cx="3658949" cy="1282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025" y="3048000"/>
            <a:ext cx="2973149" cy="12940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953000"/>
            <a:ext cx="3862012" cy="1419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45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– Related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dirty="0" smtClean="0"/>
              <a:t>Factory Pattern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Factories can be used to construct commands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Null Object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Returning “null command” can be useful instead of returning null</a:t>
            </a:r>
          </a:p>
          <a:p>
            <a:pPr>
              <a:spcBef>
                <a:spcPts val="300"/>
              </a:spcBef>
            </a:pPr>
            <a:r>
              <a:rPr lang="en-US" dirty="0" smtClean="0"/>
              <a:t>Composite</a:t>
            </a:r>
          </a:p>
          <a:p>
            <a:pPr lvl="1">
              <a:spcBef>
                <a:spcPts val="300"/>
              </a:spcBef>
            </a:pPr>
            <a:r>
              <a:rPr lang="en-US" dirty="0" smtClean="0"/>
              <a:t>Can be useful to construct command with child commands</a:t>
            </a:r>
          </a:p>
          <a:p>
            <a:pPr lvl="2">
              <a:spcBef>
                <a:spcPts val="300"/>
              </a:spcBef>
            </a:pPr>
            <a:r>
              <a:rPr lang="en-US" dirty="0" smtClean="0"/>
              <a:t>Execute() should call Execute() of all child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36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90600"/>
            <a:ext cx="7924800" cy="685800"/>
          </a:xfrm>
        </p:spPr>
        <p:txBody>
          <a:bodyPr/>
          <a:lstStyle/>
          <a:p>
            <a:r>
              <a:rPr lang="en-US" dirty="0" smtClean="0"/>
              <a:t>Observer</a:t>
            </a:r>
            <a:endParaRPr lang="en-US" dirty="0"/>
          </a:p>
        </p:txBody>
      </p:sp>
      <p:pic>
        <p:nvPicPr>
          <p:cNvPr id="3074" name="Picture 2" descr="http://www.dypadvisors.com/blog/wp-content/uploads/2010/11/Buyer-as-observer-300pxl-96dpi1-215x3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005" y="1981200"/>
            <a:ext cx="322199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928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Observer Pattern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839200" cy="5943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Define a </a:t>
            </a:r>
            <a:r>
              <a:rPr lang="en-US" u="sng" dirty="0"/>
              <a:t>one-to-many dependency</a:t>
            </a:r>
            <a:r>
              <a:rPr lang="en-US" dirty="0"/>
              <a:t> between </a:t>
            </a:r>
            <a:r>
              <a:rPr lang="en-US" dirty="0" smtClean="0"/>
              <a:t>different objects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W</a:t>
            </a:r>
            <a:r>
              <a:rPr lang="en-US" dirty="0" smtClean="0"/>
              <a:t>hen </a:t>
            </a:r>
            <a:r>
              <a:rPr lang="en-US" dirty="0"/>
              <a:t>one object changes state, all its </a:t>
            </a:r>
            <a:r>
              <a:rPr lang="en-US" dirty="0" smtClean="0"/>
              <a:t>dependents (observers) </a:t>
            </a:r>
            <a:r>
              <a:rPr lang="en-US" dirty="0"/>
              <a:t>are notified and </a:t>
            </a:r>
            <a:r>
              <a:rPr lang="en-US" dirty="0" smtClean="0"/>
              <a:t>updated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Separates the subject and the observer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Presents interface, allowing objects to communicate without any concrete knowledge about each other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/>
              <a:t>Also known as </a:t>
            </a:r>
            <a:r>
              <a:rPr lang="en-US" dirty="0" smtClean="0"/>
              <a:t>Publish-Subscribe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In C# events </a:t>
            </a:r>
            <a:r>
              <a:rPr lang="en-US" dirty="0"/>
              <a:t>and </a:t>
            </a:r>
            <a:r>
              <a:rPr lang="en-US" dirty="0" smtClean="0"/>
              <a:t>event handlers</a:t>
            </a:r>
            <a:br>
              <a:rPr lang="en-US" dirty="0" smtClean="0"/>
            </a:br>
            <a:r>
              <a:rPr lang="en-US" dirty="0" smtClean="0"/>
              <a:t>use the Observer pattern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defRPr/>
            </a:pPr>
            <a:r>
              <a:rPr lang="en-US" dirty="0" smtClean="0"/>
              <a:t>Used in GUI, data binding, network events, etc.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236720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8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Usages: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one object is dependent on another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changing one object requires changes in many others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changes to an object should notify others without any knowledge of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973" y="3703320"/>
            <a:ext cx="6424054" cy="2667000"/>
          </a:xfrm>
          <a:prstGeom prst="roundRect">
            <a:avLst>
              <a:gd name="adj" fmla="val 498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2373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Observer Pattern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53440"/>
            <a:ext cx="8839200" cy="5791200"/>
          </a:xfrm>
        </p:spPr>
        <p:txBody>
          <a:bodyPr/>
          <a:lstStyle/>
          <a:p>
            <a:r>
              <a:rPr lang="en-US" dirty="0" smtClean="0"/>
              <a:t>Subject doesn’t know about concrete observers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endParaRPr lang="en-US" dirty="0"/>
          </a:p>
          <a:p>
            <a:r>
              <a:rPr lang="en-US" dirty="0"/>
              <a:t>The observers share common </a:t>
            </a:r>
            <a:r>
              <a:rPr lang="en-US" dirty="0" smtClean="0"/>
              <a:t>interface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09600" y="1546860"/>
            <a:ext cx="7924800" cy="4343400"/>
            <a:chOff x="533400" y="1447800"/>
            <a:chExt cx="7924800" cy="4343400"/>
          </a:xfrm>
        </p:grpSpPr>
        <p:sp>
          <p:nvSpPr>
            <p:cNvPr id="12" name="Up Arrow 11"/>
            <p:cNvSpPr/>
            <p:nvPr/>
          </p:nvSpPr>
          <p:spPr>
            <a:xfrm rot="2647330">
              <a:off x="2506979" y="2057401"/>
              <a:ext cx="533400" cy="9144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Up Arrow 12"/>
            <p:cNvSpPr/>
            <p:nvPr/>
          </p:nvSpPr>
          <p:spPr>
            <a:xfrm rot="1841824">
              <a:off x="2707108" y="3175927"/>
              <a:ext cx="533400" cy="1525932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Up Arrow 13"/>
            <p:cNvSpPr/>
            <p:nvPr/>
          </p:nvSpPr>
          <p:spPr>
            <a:xfrm>
              <a:off x="4365472" y="3276600"/>
              <a:ext cx="533400" cy="12192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Up Arrow 14"/>
            <p:cNvSpPr/>
            <p:nvPr/>
          </p:nvSpPr>
          <p:spPr>
            <a:xfrm rot="19567364">
              <a:off x="5863123" y="3109442"/>
              <a:ext cx="533400" cy="1569561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/>
            <p:cNvSpPr/>
            <p:nvPr/>
          </p:nvSpPr>
          <p:spPr>
            <a:xfrm rot="18973726">
              <a:off x="5952105" y="2056635"/>
              <a:ext cx="533400" cy="914400"/>
            </a:xfrm>
            <a:prstGeom prst="up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124200" y="1447800"/>
              <a:ext cx="2743200" cy="1828800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Subject</a:t>
              </a: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/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register</a:t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unregister</a:t>
              </a:r>
              <a:b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</a:br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notify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3400" y="27432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24000" y="44958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657600" y="44958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791200" y="447294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477000" y="2743200"/>
              <a:ext cx="1981200" cy="129540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u="sng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Observer</a:t>
              </a:r>
            </a:p>
            <a:p>
              <a:pPr algn="ctr"/>
              <a:r>
                <a:rPr 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- update</a:t>
              </a:r>
              <a:endPara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20" name="Straight Arrow Connector 19"/>
          <p:cNvCxnSpPr/>
          <p:nvPr/>
        </p:nvCxnSpPr>
        <p:spPr>
          <a:xfrm flipH="1">
            <a:off x="2286000" y="3193068"/>
            <a:ext cx="1749346" cy="464532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200400" y="3193068"/>
            <a:ext cx="845983" cy="2293332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069080" y="3177212"/>
            <a:ext cx="53503" cy="2309188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052433" y="3177212"/>
            <a:ext cx="1153590" cy="2232988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067300" y="3127540"/>
            <a:ext cx="1862565" cy="606260"/>
          </a:xfrm>
          <a:prstGeom prst="straightConnector1">
            <a:avLst/>
          </a:prstGeom>
          <a:ln w="76200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70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 – Demos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897592"/>
            <a:ext cx="7277100" cy="58613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2880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TODO: </a:t>
            </a:r>
            <a:r>
              <a:rPr lang="en-US" dirty="0" err="1" smtClean="0"/>
              <a:t>IObserver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08" y="982003"/>
            <a:ext cx="8550185" cy="554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2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Mediator</a:t>
            </a:r>
            <a:endParaRPr lang="en-US" dirty="0"/>
          </a:p>
        </p:txBody>
      </p:sp>
      <p:pic>
        <p:nvPicPr>
          <p:cNvPr id="4098" name="Picture 2" descr="http://www.mcadammediation.co.uk/Images/Mediation%20Logo%20Purple%201008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92" y="2209800"/>
            <a:ext cx="6237816" cy="40100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2084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sz="3200" dirty="0">
                <a:solidFill>
                  <a:srgbClr val="EBFFD2"/>
                </a:solidFill>
              </a:rPr>
              <a:t>Simplifies communication between </a:t>
            </a:r>
            <a:r>
              <a:rPr lang="en-US" sz="3200" dirty="0" smtClean="0">
                <a:solidFill>
                  <a:srgbClr val="EBFFD2"/>
                </a:solidFill>
              </a:rPr>
              <a:t>classes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Using one centralized component (the Mediator)</a:t>
            </a:r>
            <a:endParaRPr lang="en-US" dirty="0">
              <a:solidFill>
                <a:srgbClr val="EBFFD2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Define </a:t>
            </a:r>
            <a:r>
              <a:rPr lang="en-US" dirty="0"/>
              <a:t>an object that encapsulates how a set of objects </a:t>
            </a:r>
            <a:r>
              <a:rPr lang="en-US" dirty="0" smtClean="0"/>
              <a:t>interact with each other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Without having these objects to have intimate knowledge about each others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Promotes </a:t>
            </a:r>
            <a:r>
              <a:rPr lang="en-US" dirty="0"/>
              <a:t>loose coupling by keeping objects </a:t>
            </a:r>
            <a:r>
              <a:rPr lang="en-US" dirty="0" smtClean="0"/>
              <a:t>from referring </a:t>
            </a:r>
            <a:r>
              <a:rPr lang="en-US" dirty="0"/>
              <a:t>to each other </a:t>
            </a:r>
            <a:r>
              <a:rPr lang="en-US" dirty="0" smtClean="0"/>
              <a:t>explicitly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</a:t>
            </a:r>
            <a:r>
              <a:rPr lang="en-US" dirty="0" smtClean="0"/>
              <a:t>ets </a:t>
            </a:r>
            <a:r>
              <a:rPr lang="en-US" dirty="0"/>
              <a:t>you vary </a:t>
            </a:r>
            <a:r>
              <a:rPr lang="en-US" dirty="0" smtClean="0"/>
              <a:t>their interaction independently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Example: </a:t>
            </a: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</a:t>
            </a:r>
            <a:r>
              <a:rPr lang="en-US" dirty="0" smtClean="0"/>
              <a:t>ir traffic control center is the mediator for all the aircrafts; </a:t>
            </a:r>
            <a:r>
              <a:rPr lang="en-US" dirty="0" err="1" smtClean="0"/>
              <a:t>SignalR</a:t>
            </a: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Message queues are somewhat mediators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7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Mediator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sz="3200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>
              <a:solidFill>
                <a:srgbClr val="EBFFD2"/>
              </a:solidFill>
            </a:endParaRP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u="sng" dirty="0" smtClean="0">
                <a:solidFill>
                  <a:srgbClr val="EBFFD2"/>
                </a:solidFill>
              </a:rPr>
              <a:t>Colleagues</a:t>
            </a:r>
            <a:r>
              <a:rPr lang="en-US" dirty="0" smtClean="0">
                <a:solidFill>
                  <a:srgbClr val="EBFFD2"/>
                </a:solidFill>
              </a:rPr>
              <a:t> – components that communicate with each other (sharing same base type)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Have knowledge of the Mediator component</a:t>
            </a: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u="sng" dirty="0" smtClean="0">
                <a:solidFill>
                  <a:srgbClr val="EBFFD2"/>
                </a:solidFill>
              </a:rPr>
              <a:t>Mediator(s)</a:t>
            </a:r>
            <a:r>
              <a:rPr lang="en-US" dirty="0" smtClean="0">
                <a:solidFill>
                  <a:srgbClr val="EBFFD2"/>
                </a:solidFill>
              </a:rPr>
              <a:t> – the centralized component that manages communication between colleagues</a:t>
            </a:r>
          </a:p>
          <a:p>
            <a:pPr marL="574675" lvl="2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>
                <a:solidFill>
                  <a:srgbClr val="EBFFD2"/>
                </a:solidFill>
              </a:rPr>
              <a:t>Abstract so that different mediators can exists</a:t>
            </a:r>
          </a:p>
          <a:p>
            <a:pPr marL="282575" lvl="1" indent="-28257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7" y="922020"/>
            <a:ext cx="7698226" cy="2563236"/>
          </a:xfrm>
          <a:prstGeom prst="roundRect">
            <a:avLst>
              <a:gd name="adj" fmla="val 294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1207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Chain of Responsibility</a:t>
            </a:r>
            <a:endParaRPr lang="en-US" dirty="0"/>
          </a:p>
        </p:txBody>
      </p:sp>
      <p:pic>
        <p:nvPicPr>
          <p:cNvPr id="1026" name="Picture 2" descr="http://www.sclaa.com.au/Portals/0/images/victoria/11-07-05%20Chain%20of%20Responsibi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8400"/>
            <a:ext cx="5238750" cy="3429001"/>
          </a:xfrm>
          <a:prstGeom prst="roundRect">
            <a:avLst>
              <a:gd name="adj" fmla="val 876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397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Mediator –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Hides all coordination between colleagues</a:t>
            </a:r>
          </a:p>
          <a:p>
            <a:pPr lvl="2"/>
            <a:r>
              <a:rPr lang="en-US" dirty="0" smtClean="0"/>
              <a:t>Separation of concerns</a:t>
            </a:r>
          </a:p>
          <a:p>
            <a:pPr lvl="1"/>
            <a:r>
              <a:rPr lang="en-US" dirty="0" smtClean="0"/>
              <a:t>Decouples colleagues</a:t>
            </a:r>
          </a:p>
          <a:p>
            <a:pPr lvl="1"/>
            <a:r>
              <a:rPr lang="en-US" dirty="0" smtClean="0"/>
              <a:t>One-to-many relationship is preferred to many-to-many fashion</a:t>
            </a:r>
            <a:endParaRPr lang="en-US" dirty="0"/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The Mediator can become very large (fat) and very complicated as more logic is handled or as more type of colleagues are handled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7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Mediator –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29330"/>
            <a:ext cx="8686800" cy="552387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Colleagues are the participants</a:t>
            </a:r>
          </a:p>
          <a:p>
            <a:r>
              <a:rPr lang="en-US" dirty="0" smtClean="0"/>
              <a:t>The mediator is the chat room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29330"/>
            <a:ext cx="7924800" cy="38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2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Memento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277" y="1841814"/>
            <a:ext cx="3211446" cy="463518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211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Memento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839200" cy="58674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Capture and restore an object's internal state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Promote undo or rollback to full object </a:t>
            </a:r>
            <a:r>
              <a:rPr lang="en-US" dirty="0" smtClean="0"/>
              <a:t>state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A magic cookie that encapsulates a “check point” </a:t>
            </a:r>
            <a:r>
              <a:rPr lang="en-US" dirty="0" smtClean="0"/>
              <a:t>capability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Serializing objects is somewhat saving their mementos (states) for future restore or transfer</a:t>
            </a:r>
          </a:p>
          <a:p>
            <a:pPr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Alternative implementation is</a:t>
            </a:r>
            <a:br>
              <a:rPr lang="en-US" dirty="0" smtClean="0"/>
            </a:br>
            <a:r>
              <a:rPr lang="en-US" dirty="0" smtClean="0"/>
              <a:t>to store only operations (or changes)</a:t>
            </a:r>
            <a:br>
              <a:rPr lang="en-US" dirty="0" smtClean="0"/>
            </a:br>
            <a:r>
              <a:rPr lang="en-US" dirty="0" smtClean="0"/>
              <a:t>instead of storing the state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Fewer memory (e.g. calculator)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 smtClean="0"/>
              <a:t>May use Command for saving operations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651" y="4485944"/>
            <a:ext cx="1428949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4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Memento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78180"/>
            <a:ext cx="8686800" cy="6019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3000" u="sng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u="sng" dirty="0" smtClean="0"/>
              <a:t>Originator</a:t>
            </a:r>
            <a:r>
              <a:rPr lang="en-US" sz="3000" dirty="0" smtClean="0"/>
              <a:t> is the object whose state is being tracked as well is responsible for saving/restoring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The </a:t>
            </a:r>
            <a:r>
              <a:rPr lang="en-US" sz="3000" u="sng" dirty="0" smtClean="0"/>
              <a:t>Caretaker</a:t>
            </a:r>
            <a:r>
              <a:rPr lang="en-US" sz="3000" dirty="0" smtClean="0"/>
              <a:t> performs operations on the Originator and is containing all states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000" dirty="0" smtClean="0"/>
              <a:t>The </a:t>
            </a:r>
            <a:r>
              <a:rPr lang="en-US" sz="3000" u="sng" dirty="0" smtClean="0"/>
              <a:t>Memento</a:t>
            </a:r>
            <a:r>
              <a:rPr lang="en-US" sz="3000" dirty="0" smtClean="0"/>
              <a:t> is a value object that contains one state of the Originator (contains the data)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42" y="960120"/>
            <a:ext cx="6310715" cy="2682240"/>
          </a:xfrm>
          <a:prstGeom prst="roundRect">
            <a:avLst>
              <a:gd name="adj" fmla="val 68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107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Memento –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334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ProspectMemory</a:t>
            </a:r>
            <a:r>
              <a:rPr lang="en-US" dirty="0" smtClean="0"/>
              <a:t> is the Caretaker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SalesProspect</a:t>
            </a:r>
            <a:r>
              <a:rPr lang="en-US" dirty="0" smtClean="0"/>
              <a:t> is the Originator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2" y="952500"/>
            <a:ext cx="7765876" cy="44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685800"/>
          </a:xfrm>
        </p:spPr>
        <p:txBody>
          <a:bodyPr/>
          <a:lstStyle/>
          <a:p>
            <a:r>
              <a:rPr lang="en-US" dirty="0" smtClean="0"/>
              <a:t>Visitor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374" y="1828800"/>
            <a:ext cx="3873251" cy="4515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61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715000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Represent an operation to be performed on the elements of an object </a:t>
            </a:r>
            <a:r>
              <a:rPr lang="en-US" dirty="0" smtClean="0"/>
              <a:t>structure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Lets us define </a:t>
            </a:r>
            <a:r>
              <a:rPr lang="en-US" dirty="0"/>
              <a:t>a new operation to a class without </a:t>
            </a:r>
            <a:r>
              <a:rPr lang="en-US" dirty="0" smtClean="0"/>
              <a:t>change the elements of the class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Double</a:t>
            </a:r>
            <a:r>
              <a:rPr lang="en-US" dirty="0"/>
              <a:t> </a:t>
            </a:r>
            <a:r>
              <a:rPr lang="en-US" dirty="0" smtClean="0"/>
              <a:t>dispatch</a:t>
            </a:r>
          </a:p>
          <a:p>
            <a:pPr lvl="2"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Different operations on different objects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Allows </a:t>
            </a:r>
            <a:r>
              <a:rPr lang="en-US" dirty="0" smtClean="0"/>
              <a:t>adding functionality </a:t>
            </a:r>
            <a:r>
              <a:rPr lang="en-US" dirty="0"/>
              <a:t>to class libraries for which </a:t>
            </a:r>
            <a:r>
              <a:rPr lang="en-US" dirty="0" smtClean="0"/>
              <a:t>cannot </a:t>
            </a:r>
            <a:r>
              <a:rPr lang="en-US" dirty="0"/>
              <a:t>change the </a:t>
            </a:r>
            <a:r>
              <a:rPr lang="en-US" dirty="0" smtClean="0"/>
              <a:t>source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Hierarchical visitor</a:t>
            </a:r>
            <a:endParaRPr lang="en-US" dirty="0"/>
          </a:p>
          <a:p>
            <a:pPr lvl="1"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Visit every node in a hierarchical data </a:t>
            </a:r>
            <a:r>
              <a:rPr lang="en-US" dirty="0" smtClean="0"/>
              <a:t>structure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51570" y="4953000"/>
            <a:ext cx="193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Roslyn example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74257" y="5353110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EntityFramework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22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562600"/>
          </a:xfrm>
        </p:spPr>
        <p:txBody>
          <a:bodyPr/>
          <a:lstStyle/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endParaRPr lang="en-US" u="sng" dirty="0"/>
          </a:p>
          <a:p>
            <a:endParaRPr lang="en-US" u="sng" dirty="0" smtClean="0"/>
          </a:p>
          <a:p>
            <a:r>
              <a:rPr lang="en-US" u="sng" dirty="0" smtClean="0"/>
              <a:t>Visitor</a:t>
            </a:r>
            <a:r>
              <a:rPr lang="en-US" dirty="0" smtClean="0"/>
              <a:t> </a:t>
            </a:r>
            <a:r>
              <a:rPr lang="en-US" dirty="0"/>
              <a:t>declares a Visit operation for each class of </a:t>
            </a:r>
            <a:r>
              <a:rPr lang="en-US" dirty="0" err="1" smtClean="0"/>
              <a:t>ConcreteElement</a:t>
            </a:r>
            <a:endParaRPr lang="en-US" dirty="0" smtClean="0"/>
          </a:p>
          <a:p>
            <a:r>
              <a:rPr lang="en-US" u="sng" dirty="0" smtClean="0"/>
              <a:t>Element</a:t>
            </a:r>
            <a:r>
              <a:rPr lang="en-US" dirty="0" smtClean="0"/>
              <a:t> </a:t>
            </a:r>
            <a:r>
              <a:rPr lang="en-US" dirty="0"/>
              <a:t>defines an Accept operation that takes a visitor as an argument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52500"/>
            <a:ext cx="7239000" cy="3153232"/>
          </a:xfrm>
          <a:prstGeom prst="roundRect">
            <a:avLst>
              <a:gd name="adj" fmla="val 44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675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489" y="914400"/>
            <a:ext cx="6823023" cy="577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Allows </a:t>
            </a:r>
            <a:r>
              <a:rPr lang="en-US" dirty="0"/>
              <a:t>you to pass a </a:t>
            </a:r>
            <a:r>
              <a:rPr lang="en-US" dirty="0" smtClean="0"/>
              <a:t>request to </a:t>
            </a:r>
            <a:r>
              <a:rPr lang="en-US" dirty="0"/>
              <a:t>from an object to the </a:t>
            </a:r>
            <a:r>
              <a:rPr lang="en-US" dirty="0" smtClean="0"/>
              <a:t>next until </a:t>
            </a:r>
            <a:r>
              <a:rPr lang="en-US" dirty="0"/>
              <a:t>the request is </a:t>
            </a:r>
            <a:r>
              <a:rPr lang="en-US" dirty="0" smtClean="0"/>
              <a:t>fulfilled</a:t>
            </a:r>
          </a:p>
          <a:p>
            <a:r>
              <a:rPr lang="en-US" dirty="0" smtClean="0"/>
              <a:t>Ordered list of handlers</a:t>
            </a:r>
          </a:p>
          <a:p>
            <a:r>
              <a:rPr lang="en-US" dirty="0" smtClean="0"/>
              <a:t>Analogous </a:t>
            </a:r>
            <a:r>
              <a:rPr lang="en-US" dirty="0"/>
              <a:t>to the exception </a:t>
            </a:r>
            <a:r>
              <a:rPr lang="en-US" dirty="0" smtClean="0"/>
              <a:t>handling</a:t>
            </a:r>
          </a:p>
          <a:p>
            <a:r>
              <a:rPr lang="en-US" dirty="0" smtClean="0"/>
              <a:t>Simplifies </a:t>
            </a:r>
            <a:r>
              <a:rPr lang="en-US" dirty="0"/>
              <a:t>object </a:t>
            </a:r>
            <a:r>
              <a:rPr lang="en-US" dirty="0" smtClean="0"/>
              <a:t>interconnections</a:t>
            </a:r>
          </a:p>
          <a:p>
            <a:pPr lvl="1"/>
            <a:r>
              <a:rPr lang="en-US" dirty="0" smtClean="0"/>
              <a:t>Each </a:t>
            </a:r>
            <a:r>
              <a:rPr lang="en-US" dirty="0"/>
              <a:t>sender keeps a single reference </a:t>
            </a:r>
            <a:r>
              <a:rPr lang="en-US" dirty="0" smtClean="0"/>
              <a:t>to the next</a:t>
            </a:r>
          </a:p>
          <a:p>
            <a:r>
              <a:rPr lang="en-US" dirty="0" smtClean="0"/>
              <a:t>There is also Tree of Responsibility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800" y="5334000"/>
            <a:ext cx="6286500" cy="122824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3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Visitor Pattern – Demo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58281"/>
            <a:ext cx="7010400" cy="567111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743200" y="3429000"/>
            <a:ext cx="304800" cy="12954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2971800" y="2819400"/>
            <a:ext cx="1600200" cy="19050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038600" y="2819400"/>
            <a:ext cx="1905000" cy="1905000"/>
          </a:xfrm>
          <a:prstGeom prst="straightConnector1">
            <a:avLst/>
          </a:prstGeom>
          <a:ln w="7620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12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143000"/>
            <a:ext cx="7924800" cy="685800"/>
          </a:xfrm>
        </p:spPr>
        <p:txBody>
          <a:bodyPr/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pic>
        <p:nvPicPr>
          <p:cNvPr id="5122" name="Picture 2" descr="http://odetocode.com/aimages/workflow/7/fig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386" y="2209800"/>
            <a:ext cx="5525228" cy="4086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2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/>
              <a:t>Alter an object's behavior when its state </a:t>
            </a:r>
            <a:r>
              <a:rPr lang="en-US" dirty="0" smtClean="0"/>
              <a:t>changes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Allows an object to have different behavior based on its internal state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Allows separation of concerns (easier testing)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Encapsulate the logic of each state (separate class)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Easy to add new states</a:t>
            </a:r>
          </a:p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An object-oriented</a:t>
            </a:r>
            <a:br>
              <a:rPr lang="en-US" dirty="0" smtClean="0"/>
            </a:br>
            <a:r>
              <a:rPr lang="en-US" dirty="0" smtClean="0"/>
              <a:t>state machine</a:t>
            </a:r>
          </a:p>
          <a:p>
            <a:pPr marL="282575" lvl="1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Examples: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TCP connection states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Music Player (play, pause, stop, etc.)</a:t>
            </a:r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  <a:p>
            <a:pPr marL="574675" lvl="2" indent="-282575">
              <a:spcBef>
                <a:spcPts val="300"/>
              </a:spcBef>
              <a:spcAft>
                <a:spcPts val="3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29000"/>
            <a:ext cx="3962400" cy="252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786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States are hidden (internal), the client uses only the context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context gets its behavior by delegating the operation to the current state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Context acts as a proxy to the states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69" y="928301"/>
            <a:ext cx="7357461" cy="2957899"/>
          </a:xfrm>
          <a:prstGeom prst="roundRect">
            <a:avLst>
              <a:gd name="adj" fmla="val 37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197114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49912"/>
            <a:ext cx="6705600" cy="585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696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 smtClean="0"/>
              <a:t>Interpreter</a:t>
            </a:r>
            <a:endParaRPr lang="en-US" dirty="0"/>
          </a:p>
        </p:txBody>
      </p:sp>
      <p:pic>
        <p:nvPicPr>
          <p:cNvPr id="6146" name="Picture 2" descr="http://www.utexas.edu/ce/files/images/Medical-interpreter-interior_re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3" y="2438400"/>
            <a:ext cx="6500154" cy="36766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60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/>
              <a:t>A way to include language (formal </a:t>
            </a:r>
            <a:r>
              <a:rPr lang="en-US" dirty="0" smtClean="0"/>
              <a:t>grammar) </a:t>
            </a:r>
            <a:r>
              <a:rPr lang="en-US" dirty="0"/>
              <a:t>elements in a </a:t>
            </a:r>
            <a:r>
              <a:rPr lang="en-US" dirty="0" smtClean="0"/>
              <a:t>program</a:t>
            </a:r>
          </a:p>
          <a:p>
            <a:pPr lvl="1"/>
            <a:r>
              <a:rPr lang="en-US" dirty="0" smtClean="0"/>
              <a:t>Define </a:t>
            </a:r>
            <a:r>
              <a:rPr lang="en-US" dirty="0"/>
              <a:t>a representation for </a:t>
            </a:r>
            <a:r>
              <a:rPr lang="en-US" dirty="0" smtClean="0"/>
              <a:t>the grammar</a:t>
            </a:r>
          </a:p>
          <a:p>
            <a:pPr lvl="1"/>
            <a:r>
              <a:rPr lang="en-US" dirty="0" smtClean="0"/>
              <a:t>Define an interpreter </a:t>
            </a:r>
            <a:r>
              <a:rPr lang="en-US" dirty="0"/>
              <a:t>that uses the representation to interpret sentences </a:t>
            </a:r>
            <a:r>
              <a:rPr lang="en-US" dirty="0" smtClean="0"/>
              <a:t>(expressions)</a:t>
            </a:r>
          </a:p>
          <a:p>
            <a:pPr lvl="2"/>
            <a:r>
              <a:rPr lang="en-US" dirty="0" smtClean="0"/>
              <a:t>Handling languages</a:t>
            </a:r>
            <a:br>
              <a:rPr lang="en-US" dirty="0" smtClean="0"/>
            </a:br>
            <a:r>
              <a:rPr lang="en-US" dirty="0" smtClean="0"/>
              <a:t>based </a:t>
            </a:r>
            <a:r>
              <a:rPr lang="en-US" dirty="0"/>
              <a:t>on a set of rules</a:t>
            </a:r>
            <a:endParaRPr lang="en-US" dirty="0" smtClean="0"/>
          </a:p>
          <a:p>
            <a:pPr lvl="1"/>
            <a:r>
              <a:rPr lang="en-US" dirty="0"/>
              <a:t>L</a:t>
            </a:r>
            <a:r>
              <a:rPr lang="en-US" dirty="0" smtClean="0"/>
              <a:t>imited </a:t>
            </a:r>
            <a:r>
              <a:rPr lang="en-US" dirty="0"/>
              <a:t>area </a:t>
            </a:r>
            <a:r>
              <a:rPr lang="en-US" dirty="0" smtClean="0"/>
              <a:t>where</a:t>
            </a:r>
            <a:br>
              <a:rPr lang="en-US" dirty="0" smtClean="0"/>
            </a:br>
            <a:r>
              <a:rPr lang="en-US" dirty="0" smtClean="0"/>
              <a:t>it </a:t>
            </a:r>
            <a:r>
              <a:rPr lang="en-US" dirty="0"/>
              <a:t>can be applied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2050" name="Picture 2" descr="http://sourcemaking.com/files/sm/images/patterns/Interpreter_exampl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791248"/>
            <a:ext cx="3498519" cy="2609552"/>
          </a:xfrm>
          <a:prstGeom prst="round2DiagRect">
            <a:avLst>
              <a:gd name="adj1" fmla="val 10511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170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Interpreter 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Client </a:t>
            </a:r>
            <a:r>
              <a:rPr lang="en-US" dirty="0"/>
              <a:t>builds (or is given) an abstract syntax tree </a:t>
            </a:r>
            <a:r>
              <a:rPr lang="en-US" dirty="0" smtClean="0"/>
              <a:t>representing a </a:t>
            </a:r>
            <a:r>
              <a:rPr lang="en-US" dirty="0"/>
              <a:t>particular </a:t>
            </a:r>
            <a:r>
              <a:rPr lang="en-US" dirty="0" smtClean="0"/>
              <a:t>sentence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Context only contains </a:t>
            </a:r>
            <a:r>
              <a:rPr lang="en-US" dirty="0" smtClean="0"/>
              <a:t>information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NonterminalExpression</a:t>
            </a:r>
            <a:r>
              <a:rPr lang="en-US" dirty="0" smtClean="0"/>
              <a:t> represents combination of few expressions (Composite)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3379959"/>
            <a:ext cx="7254240" cy="2987516"/>
          </a:xfrm>
          <a:prstGeom prst="roundRect">
            <a:avLst>
              <a:gd name="adj" fmla="val 37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14535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Interpreter Pattern </a:t>
            </a:r>
            <a:r>
              <a:rPr lang="en-US" dirty="0" smtClean="0"/>
              <a:t>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5" y="1066800"/>
            <a:ext cx="8963891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65166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762000"/>
            <a:ext cx="7924800" cy="1371601"/>
          </a:xfrm>
        </p:spPr>
        <p:txBody>
          <a:bodyPr/>
          <a:lstStyle/>
          <a:p>
            <a:r>
              <a:rPr lang="en-US" dirty="0"/>
              <a:t>Specification (Rules) Pattern</a:t>
            </a:r>
          </a:p>
        </p:txBody>
      </p:sp>
      <p:pic>
        <p:nvPicPr>
          <p:cNvPr id="2052" name="Picture 4" descr="http://www.mycra.com.au/images/clipboard-big-red-ti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514600"/>
            <a:ext cx="3886200" cy="387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03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91200"/>
          </a:xfrm>
        </p:spPr>
        <p:txBody>
          <a:bodyPr/>
          <a:lstStyle/>
          <a:p>
            <a:r>
              <a:rPr lang="en-US" dirty="0" smtClean="0"/>
              <a:t>Sender is aware of only one receiver</a:t>
            </a:r>
          </a:p>
          <a:p>
            <a:r>
              <a:rPr lang="en-US" dirty="0" smtClean="0"/>
              <a:t>Each receiver is only aware of the next receiver</a:t>
            </a:r>
          </a:p>
          <a:p>
            <a:r>
              <a:rPr lang="en-US" dirty="0" smtClean="0"/>
              <a:t>Receivers process or send to the next</a:t>
            </a:r>
          </a:p>
          <a:p>
            <a:r>
              <a:rPr lang="en-US" dirty="0" smtClean="0"/>
              <a:t>The sender does not know who received the message</a:t>
            </a:r>
          </a:p>
          <a:p>
            <a:r>
              <a:rPr lang="en-US" dirty="0" smtClean="0"/>
              <a:t>The first receiver to handle the message terminates the chain</a:t>
            </a:r>
          </a:p>
          <a:p>
            <a:r>
              <a:rPr lang="en-US" dirty="0" smtClean="0"/>
              <a:t>The order of the list matters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3074" name="Picture 2" descr="https://findingtheperfectfit.files.wordpress.com/2010/10/chai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953000"/>
            <a:ext cx="2362200" cy="15126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2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(Rules) Pattern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785877"/>
            <a:ext cx="8839200" cy="5973943"/>
          </a:xfrm>
          <a:ln/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Combine different rules (and/or/not)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When we have complex and growing (frequently changing) business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Using Boolean logic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Separate individual rules from processing logic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New rules are added easily (OCP)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Examples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Gamification (badges/points)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Customer discount calculations / credit rating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Complex search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Read more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: </a:t>
            </a:r>
            <a:r>
              <a:rPr lang="en-US" i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Evans, Eric (2004). Domain Driven Design. Addison-Wesley. p. 224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29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(Rules) </a:t>
            </a:r>
            <a:r>
              <a:rPr lang="en-US" dirty="0" smtClean="0"/>
              <a:t>Pattern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839200" cy="5791200"/>
          </a:xfrm>
        </p:spPr>
        <p:txBody>
          <a:bodyPr/>
          <a:lstStyle/>
          <a:p>
            <a:r>
              <a:rPr lang="en-US" dirty="0" smtClean="0"/>
              <a:t>Few predefined rules are implemented (AND, OR, NOT) that implement </a:t>
            </a:r>
            <a:r>
              <a:rPr lang="en-US" dirty="0" err="1" smtClean="0"/>
              <a:t>ISpecification</a:t>
            </a:r>
            <a:endParaRPr lang="en-US" dirty="0" smtClean="0"/>
          </a:p>
          <a:p>
            <a:r>
              <a:rPr lang="en-US" dirty="0" smtClean="0"/>
              <a:t>Other custom specifications may also be added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63" y="2819400"/>
            <a:ext cx="7370473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486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Pattern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887994"/>
            <a:ext cx="7239000" cy="59052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36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295400"/>
            <a:ext cx="7924800" cy="685800"/>
          </a:xfrm>
        </p:spPr>
        <p:txBody>
          <a:bodyPr/>
          <a:lstStyle/>
          <a:p>
            <a:r>
              <a:rPr lang="en-US" dirty="0"/>
              <a:t>Other Behavioral Patterns</a:t>
            </a:r>
          </a:p>
        </p:txBody>
      </p:sp>
      <p:pic>
        <p:nvPicPr>
          <p:cNvPr id="7170" name="Picture 2" descr="http://www.adservices.net/blog/wp-content/uploads/2010/11/behavioral-targe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" y="2362200"/>
            <a:ext cx="7862919" cy="39052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48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Behavioral Patterns</a:t>
            </a:r>
            <a:endParaRPr lang="en-US" dirty="0"/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685800"/>
            <a:ext cx="8915400" cy="6061659"/>
          </a:xfrm>
          <a:ln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Null Object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/>
              <a:t>Designed to act as a default value of an </a:t>
            </a:r>
            <a:r>
              <a:rPr lang="en-US" dirty="0" smtClean="0"/>
              <a:t>object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Rid program logic of null checks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 smtClean="0"/>
              <a:t>Provide a non-functional object replacement</a:t>
            </a:r>
            <a:endParaRPr lang="en-US" dirty="0"/>
          </a:p>
          <a:p>
            <a:pPr lvl="1"/>
            <a:r>
              <a:rPr lang="en-US" dirty="0"/>
              <a:t>In .NET: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String.Empty</a:t>
            </a:r>
            <a:r>
              <a:rPr lang="en-US" dirty="0"/>
              <a:t>, 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</a:rPr>
              <a:t>EventArgs.Empty</a:t>
            </a:r>
            <a:r>
              <a:rPr lang="en-US" dirty="0"/>
              <a:t>, etc.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Hierarchical visitor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(Composite + Visitor)</a:t>
            </a:r>
          </a:p>
          <a:p>
            <a:pPr lvl="1"/>
            <a:r>
              <a:rPr lang="en-US" dirty="0" smtClean="0"/>
              <a:t>Visit </a:t>
            </a:r>
            <a:r>
              <a:rPr lang="en-US" dirty="0"/>
              <a:t>every node in </a:t>
            </a:r>
            <a:r>
              <a:rPr lang="en-US" dirty="0" smtClean="0"/>
              <a:t>a hierarchical </a:t>
            </a:r>
            <a:r>
              <a:rPr lang="en-US" dirty="0"/>
              <a:t>data </a:t>
            </a:r>
            <a:r>
              <a:rPr lang="en-US" dirty="0" smtClean="0"/>
              <a:t>structure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Scheduled-task pattern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(Delays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execution)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Single-serving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visitor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(Use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and then delete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</a:p>
          <a:p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Protocol stack </a:t>
            </a:r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(Upper Layer / Lower Layer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)</a:t>
            </a:r>
            <a:endParaRPr lang="en-U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1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57400" y="76200"/>
            <a:ext cx="6934200" cy="838200"/>
          </a:xfrm>
        </p:spPr>
        <p:txBody>
          <a:bodyPr/>
          <a:lstStyle/>
          <a:p>
            <a:r>
              <a:rPr lang="en-US" dirty="0"/>
              <a:t>Behavioral Patterns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15980" y="6400800"/>
            <a:ext cx="2909707" cy="369332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http://academy.telerik.com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8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Free Trainings @ Telerik Academy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638800"/>
          </a:xfrm>
        </p:spPr>
        <p:txBody>
          <a:bodyPr/>
          <a:lstStyle/>
          <a:p>
            <a:r>
              <a:rPr lang="en-US" dirty="0" smtClean="0"/>
              <a:t>C# Programming @ Telerik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>
                <a:hlinkClick r:id="rId2"/>
              </a:rPr>
              <a:t>csharpfundamentals.telerik.com</a:t>
            </a:r>
            <a:endParaRPr lang="en-US" noProof="1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3" tooltip="Telerik Software Academy - Free Programming Courses"/>
              </a:rPr>
              <a:t>academy.telerik.com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Academy @ Facebook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4" tooltip="Telerik Softyware Academy @ Facebook"/>
              </a:rPr>
              <a:t>facebook.com/TelerikAcademy</a:t>
            </a:r>
            <a:endParaRPr lang="en-US" noProof="1" smtClean="0"/>
          </a:p>
          <a:p>
            <a:pPr marL="282575" lvl="1" indent="-282575"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dirty="0" smtClean="0"/>
              <a:t>Telerik Software Academy Forums</a:t>
            </a:r>
          </a:p>
          <a:p>
            <a:pPr marL="574675" lvl="2" indent="-282575"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</a:pPr>
            <a:r>
              <a:rPr lang="en-US" noProof="1" smtClean="0">
                <a:hlinkClick r:id="rId5" tooltip="Telerik Software Academy Forums - Community for Programmers"/>
              </a:rPr>
              <a:t>forums.academy.telerik.com</a:t>
            </a:r>
            <a:endParaRPr lang="en-U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5">
            <a:hlinkClick r:id="rId5" tooltip="Telerik Software Academy Forums - Discussion Board for Developers"/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898" y="5218092"/>
            <a:ext cx="1162902" cy="1268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3" tooltip="Telerik Software Academy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8941" y="2667000"/>
            <a:ext cx="3137859" cy="918234"/>
          </a:xfrm>
          <a:prstGeom prst="rect">
            <a:avLst/>
          </a:prstGeom>
          <a:noFill/>
          <a:ln>
            <a:solidFill>
              <a:srgbClr val="9BCC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hlinkClick r:id="rId8" tooltip="Telerik Academy @ Facebook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8587" y="4003901"/>
            <a:ext cx="938213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025" y="1123558"/>
            <a:ext cx="1124775" cy="112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7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Examples and class diagrams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235374"/>
            <a:ext cx="5832326" cy="20448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272" name="Picture 8" descr="http://sourcemaking.com/files/sm/images/patterns/Chain_of_responsibility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171" y="2182207"/>
            <a:ext cx="3745708" cy="10116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3833785" cy="227171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07" y="3785733"/>
            <a:ext cx="2367072" cy="2494492"/>
          </a:xfrm>
          <a:prstGeom prst="roundRect">
            <a:avLst>
              <a:gd name="adj" fmla="val 7921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33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 of Responsibility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r>
              <a:rPr lang="en-US" dirty="0" smtClean="0"/>
              <a:t>Examples and class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00875" cy="4106588"/>
          </a:xfrm>
          <a:prstGeom prst="roundRect">
            <a:avLst>
              <a:gd name="adj" fmla="val 360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447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1066800"/>
            <a:ext cx="7924800" cy="685800"/>
          </a:xfrm>
        </p:spPr>
        <p:txBody>
          <a:bodyPr/>
          <a:lstStyle/>
          <a:p>
            <a:r>
              <a:rPr lang="en-US" dirty="0" smtClean="0"/>
              <a:t>Iterator</a:t>
            </a:r>
            <a:endParaRPr lang="en-US" dirty="0"/>
          </a:p>
        </p:txBody>
      </p:sp>
      <p:pic>
        <p:nvPicPr>
          <p:cNvPr id="2050" name="Picture 2" descr="http://tcorral.github.io/Design-Patterns-in-Javascript/img/page/it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718" y="2057400"/>
            <a:ext cx="5794563" cy="4278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8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f5c0ed1f3aaa5b921b3638c123e4eb489bc123"/>
</p:tagLst>
</file>

<file path=ppt/theme/theme1.xml><?xml version="1.0" encoding="utf-8"?>
<a:theme xmlns:a="http://schemas.openxmlformats.org/drawingml/2006/main" name="Telerik Academy 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lerik Academy theme" id="{2620D71C-A5FD-46E0-A488-16D4CF22AEE2}" vid="{F028A4D3-6851-4D6D-A82D-72CBFB9A81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 Academy theme</Template>
  <TotalTime>13543</TotalTime>
  <Words>1879</Words>
  <Application>Microsoft Office PowerPoint</Application>
  <PresentationFormat>On-screen Show (4:3)</PresentationFormat>
  <Paragraphs>477</Paragraphs>
  <Slides>66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Arial</vt:lpstr>
      <vt:lpstr>Calibri</vt:lpstr>
      <vt:lpstr>Cambria</vt:lpstr>
      <vt:lpstr>Consolas</vt:lpstr>
      <vt:lpstr>Corbel</vt:lpstr>
      <vt:lpstr>Wingdings 2</vt:lpstr>
      <vt:lpstr>Telerik Academy theme</vt:lpstr>
      <vt:lpstr>Behavioral Patterns</vt:lpstr>
      <vt:lpstr>Behavioral Patterns</vt:lpstr>
      <vt:lpstr>List of Behavioral Patterns</vt:lpstr>
      <vt:lpstr>Chain of Responsibility</vt:lpstr>
      <vt:lpstr>Chain of Responsibility Pattern</vt:lpstr>
      <vt:lpstr>Chain of Responsibility Pattern</vt:lpstr>
      <vt:lpstr>Chain of Responsibility Pattern</vt:lpstr>
      <vt:lpstr>Chain of Responsibility Pattern</vt:lpstr>
      <vt:lpstr>Iterator</vt:lpstr>
      <vt:lpstr>Iterator Pattern</vt:lpstr>
      <vt:lpstr>Iterator Pattern (2)</vt:lpstr>
      <vt:lpstr>Iterator in .NET – Example</vt:lpstr>
      <vt:lpstr>Iterator – Demo</vt:lpstr>
      <vt:lpstr>Template Method</vt:lpstr>
      <vt:lpstr>Template Method</vt:lpstr>
      <vt:lpstr>Template Method (2)</vt:lpstr>
      <vt:lpstr>Template Method – Example</vt:lpstr>
      <vt:lpstr>Template Method – Demo</vt:lpstr>
      <vt:lpstr>Strategy</vt:lpstr>
      <vt:lpstr>Strategy Pattern</vt:lpstr>
      <vt:lpstr>Strategy Pattern</vt:lpstr>
      <vt:lpstr>Strategy Pattern</vt:lpstr>
      <vt:lpstr>Strategy Pattern – Example</vt:lpstr>
      <vt:lpstr>Strategy – Demo</vt:lpstr>
      <vt:lpstr>Command</vt:lpstr>
      <vt:lpstr>Command Pattern</vt:lpstr>
      <vt:lpstr>Command Pattern (2)</vt:lpstr>
      <vt:lpstr>Command in WPF/Silverlight</vt:lpstr>
      <vt:lpstr>Command Pattern – Demos</vt:lpstr>
      <vt:lpstr>Command – Related Patterns</vt:lpstr>
      <vt:lpstr>Observer</vt:lpstr>
      <vt:lpstr>Observer Pattern</vt:lpstr>
      <vt:lpstr>Observer Pattern (2)</vt:lpstr>
      <vt:lpstr>Observer Pattern (3)</vt:lpstr>
      <vt:lpstr>Observer Pattern – Demos</vt:lpstr>
      <vt:lpstr>TODO: IObserver&lt;T&gt;</vt:lpstr>
      <vt:lpstr>Mediator</vt:lpstr>
      <vt:lpstr>Mediator Pattern</vt:lpstr>
      <vt:lpstr>Mediator Pattern (2)</vt:lpstr>
      <vt:lpstr>Mediator – Advantages</vt:lpstr>
      <vt:lpstr>Mediator – Demo</vt:lpstr>
      <vt:lpstr>Memento</vt:lpstr>
      <vt:lpstr>Memento Pattern</vt:lpstr>
      <vt:lpstr>Memento Pattern (2)</vt:lpstr>
      <vt:lpstr>Memento – Demo</vt:lpstr>
      <vt:lpstr>Visitor</vt:lpstr>
      <vt:lpstr>Visitor Pattern</vt:lpstr>
      <vt:lpstr>Visitor Pattern</vt:lpstr>
      <vt:lpstr>Visitor Pattern – Demo</vt:lpstr>
      <vt:lpstr>Visitor Pattern – Demo 2</vt:lpstr>
      <vt:lpstr>State</vt:lpstr>
      <vt:lpstr>State Pattern</vt:lpstr>
      <vt:lpstr>State Pattern (2)</vt:lpstr>
      <vt:lpstr>State Pattern – Demo</vt:lpstr>
      <vt:lpstr>Interpreter</vt:lpstr>
      <vt:lpstr>Interpreter Pattern</vt:lpstr>
      <vt:lpstr>Interpreter Pattern (2)</vt:lpstr>
      <vt:lpstr>Interpreter Pattern – Demo</vt:lpstr>
      <vt:lpstr>Specification (Rules) Pattern</vt:lpstr>
      <vt:lpstr>Specification (Rules) Pattern</vt:lpstr>
      <vt:lpstr>Specification (Rules) Pattern (2)</vt:lpstr>
      <vt:lpstr>Specification Pattern – Demo</vt:lpstr>
      <vt:lpstr>Other Behavioral Patterns</vt:lpstr>
      <vt:lpstr>Other Behavioral Patterns</vt:lpstr>
      <vt:lpstr>Behavioral Patterns</vt:lpstr>
      <vt:lpstr>Free Trainings @ Telerik Academy</vt:lpstr>
    </vt:vector>
  </TitlesOfParts>
  <Company>Telerik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High-Quality Code - Unit Testing</dc:title>
  <dc:subject>Telerik Software Academy</dc:subject>
  <dc:creator>Svetlin Nakov;Nikolay Kostov</dc:creator>
  <cp:keywords>code, quality, code quality, C#, JS, programming</cp:keywords>
  <cp:lastModifiedBy>Mihail Nikolov</cp:lastModifiedBy>
  <cp:revision>1924</cp:revision>
  <dcterms:created xsi:type="dcterms:W3CDTF">2007-12-08T16:03:35Z</dcterms:created>
  <dcterms:modified xsi:type="dcterms:W3CDTF">2015-09-19T19:00:04Z</dcterms:modified>
  <cp:category>quality code, software engineering</cp:category>
</cp:coreProperties>
</file>